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sldIdLst>
    <p:sldId id="256" r:id="rId5"/>
    <p:sldId id="263" r:id="rId6"/>
    <p:sldId id="265" r:id="rId7"/>
    <p:sldId id="261"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44" autoAdjust="0"/>
    <p:restoredTop sz="94660"/>
  </p:normalViewPr>
  <p:slideViewPr>
    <p:cSldViewPr snapToGrid="0">
      <p:cViewPr varScale="1">
        <p:scale>
          <a:sx n="74" d="100"/>
          <a:sy n="74" d="100"/>
        </p:scale>
        <p:origin x="192"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74E31-0195-4B98-A259-960E55B6046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594AED0-28B6-4ED5-A666-ADC8F04534C9}">
      <dgm:prSet/>
      <dgm:spPr/>
      <dgm:t>
        <a:bodyPr/>
        <a:lstStyle/>
        <a:p>
          <a:r>
            <a:rPr lang="en-US"/>
            <a:t>Addressing the pizza delivery time issue with machine learning provided a valuable opportunity to develop and enhance various career skills. The key skills acquired include:</a:t>
          </a:r>
        </a:p>
      </dgm:t>
    </dgm:pt>
    <dgm:pt modelId="{06A63229-5BB5-472F-8BC0-2C18A3A3E58E}" type="parTrans" cxnId="{9FF1570B-9CB3-4E0B-B78F-A0B015D69F63}">
      <dgm:prSet/>
      <dgm:spPr/>
      <dgm:t>
        <a:bodyPr/>
        <a:lstStyle/>
        <a:p>
          <a:endParaRPr lang="en-US"/>
        </a:p>
      </dgm:t>
    </dgm:pt>
    <dgm:pt modelId="{4FC37F96-0623-48C4-AD56-A91649B10D39}" type="sibTrans" cxnId="{9FF1570B-9CB3-4E0B-B78F-A0B015D69F63}">
      <dgm:prSet/>
      <dgm:spPr/>
      <dgm:t>
        <a:bodyPr/>
        <a:lstStyle/>
        <a:p>
          <a:endParaRPr lang="en-US"/>
        </a:p>
      </dgm:t>
    </dgm:pt>
    <dgm:pt modelId="{E5E554F9-0AE9-43A7-8BB8-EC5554E96ED0}">
      <dgm:prSet/>
      <dgm:spPr/>
      <dgm:t>
        <a:bodyPr/>
        <a:lstStyle/>
        <a:p>
          <a:r>
            <a:rPr lang="en-US"/>
            <a:t>1. Data Collection and Preparation: Acquiring, cleaning, and preparing a diverse dataset for machine learning purposes is a fundamental skill. This involves understanding the business context, identifying relevant features, and ensuring data quality.</a:t>
          </a:r>
        </a:p>
      </dgm:t>
    </dgm:pt>
    <dgm:pt modelId="{4A6C0EF6-12D6-490C-8D4A-E202CC881119}" type="parTrans" cxnId="{DD7F25E9-3F83-4A70-B5ED-0D53F83F6389}">
      <dgm:prSet/>
      <dgm:spPr/>
      <dgm:t>
        <a:bodyPr/>
        <a:lstStyle/>
        <a:p>
          <a:endParaRPr lang="en-US"/>
        </a:p>
      </dgm:t>
    </dgm:pt>
    <dgm:pt modelId="{3FFCD5FC-3A2F-4B24-85B7-89F52FECF882}" type="sibTrans" cxnId="{DD7F25E9-3F83-4A70-B5ED-0D53F83F6389}">
      <dgm:prSet/>
      <dgm:spPr/>
      <dgm:t>
        <a:bodyPr/>
        <a:lstStyle/>
        <a:p>
          <a:endParaRPr lang="en-US"/>
        </a:p>
      </dgm:t>
    </dgm:pt>
    <dgm:pt modelId="{319DDF12-ED58-4E27-84D3-9F6CB6E33BD0}">
      <dgm:prSet/>
      <dgm:spPr/>
      <dgm:t>
        <a:bodyPr/>
        <a:lstStyle/>
        <a:p>
          <a:r>
            <a:rPr lang="en-US"/>
            <a:t>2. Feature Selection: Determining the most influential features that impact the target variable (delivery time) is crucial. This skill involves a combination of domain knowledge, statistical analysis, and machine learning techniques to identify and select the most relevant variables.</a:t>
          </a:r>
        </a:p>
      </dgm:t>
    </dgm:pt>
    <dgm:pt modelId="{080D07D6-FDA7-4CBC-B802-9F85DD8BA19E}" type="parTrans" cxnId="{E433C683-45E7-4ABA-92BD-6832DC521D63}">
      <dgm:prSet/>
      <dgm:spPr/>
      <dgm:t>
        <a:bodyPr/>
        <a:lstStyle/>
        <a:p>
          <a:endParaRPr lang="en-US"/>
        </a:p>
      </dgm:t>
    </dgm:pt>
    <dgm:pt modelId="{27348C7B-87BA-4475-A047-A444A9FBF97A}" type="sibTrans" cxnId="{E433C683-45E7-4ABA-92BD-6832DC521D63}">
      <dgm:prSet/>
      <dgm:spPr/>
      <dgm:t>
        <a:bodyPr/>
        <a:lstStyle/>
        <a:p>
          <a:endParaRPr lang="en-US"/>
        </a:p>
      </dgm:t>
    </dgm:pt>
    <dgm:pt modelId="{EE16CA66-D5C1-42E7-A28B-7B1CEE1C046F}">
      <dgm:prSet/>
      <dgm:spPr/>
      <dgm:t>
        <a:bodyPr/>
        <a:lstStyle/>
        <a:p>
          <a:r>
            <a:rPr lang="en-US"/>
            <a:t>3. Machine Learning Model Implementation: Applying both polynomial and linear regression models to address a real-world problem provides hands-on experience in model selection and implementation. This includes hyperparameter tuning and understanding the strengths and limitations of different algorithms.</a:t>
          </a:r>
        </a:p>
      </dgm:t>
    </dgm:pt>
    <dgm:pt modelId="{6BB44C3B-6F7C-4424-AF7E-74DA1EAD43DC}" type="parTrans" cxnId="{59F09BCC-65C7-41AA-980C-3D4971D993B3}">
      <dgm:prSet/>
      <dgm:spPr/>
      <dgm:t>
        <a:bodyPr/>
        <a:lstStyle/>
        <a:p>
          <a:endParaRPr lang="en-US"/>
        </a:p>
      </dgm:t>
    </dgm:pt>
    <dgm:pt modelId="{27923B0D-AE56-4D82-BF5E-17136A18F71B}" type="sibTrans" cxnId="{59F09BCC-65C7-41AA-980C-3D4971D993B3}">
      <dgm:prSet/>
      <dgm:spPr/>
      <dgm:t>
        <a:bodyPr/>
        <a:lstStyle/>
        <a:p>
          <a:endParaRPr lang="en-US"/>
        </a:p>
      </dgm:t>
    </dgm:pt>
    <dgm:pt modelId="{8FAB39D9-EC38-4129-9995-84C0561645DB}">
      <dgm:prSet/>
      <dgm:spPr/>
      <dgm:t>
        <a:bodyPr/>
        <a:lstStyle/>
        <a:p>
          <a:r>
            <a:rPr lang="en-US"/>
            <a:t>4. Model Evaluation: Assessing model performance using metrics like Mean Squared Error (MSE) and Residual Sum of Squares (RSS) helps in understanding how well the model generalizes to new data. Evaluating models ensures their reliability and effectiveness in solving the business problem.</a:t>
          </a:r>
        </a:p>
      </dgm:t>
    </dgm:pt>
    <dgm:pt modelId="{35DBD661-0F2C-497C-8A03-819A3214AFCD}" type="parTrans" cxnId="{D915D4C7-F11C-4B03-A239-5A47B5AECAF7}">
      <dgm:prSet/>
      <dgm:spPr/>
      <dgm:t>
        <a:bodyPr/>
        <a:lstStyle/>
        <a:p>
          <a:endParaRPr lang="en-US"/>
        </a:p>
      </dgm:t>
    </dgm:pt>
    <dgm:pt modelId="{36BC0CE1-E8B0-4192-AB64-DFA7A360715D}" type="sibTrans" cxnId="{D915D4C7-F11C-4B03-A239-5A47B5AECAF7}">
      <dgm:prSet/>
      <dgm:spPr/>
      <dgm:t>
        <a:bodyPr/>
        <a:lstStyle/>
        <a:p>
          <a:endParaRPr lang="en-US"/>
        </a:p>
      </dgm:t>
    </dgm:pt>
    <dgm:pt modelId="{4C26FEE7-8A9A-45F5-A9B6-74CE10CD9E08}">
      <dgm:prSet/>
      <dgm:spPr/>
      <dgm:t>
        <a:bodyPr/>
        <a:lstStyle/>
        <a:p>
          <a:r>
            <a:rPr lang="en-US"/>
            <a:t>5. Data Interpretation and Communication: Effectively communicating complex machine learning results to non-technical stakeholders is a critical skill. This involves translating technical findings into actionable insights for decision-makers and collaborators.</a:t>
          </a:r>
        </a:p>
      </dgm:t>
    </dgm:pt>
    <dgm:pt modelId="{02C46541-17A9-49B5-84F2-94489AD69F51}" type="parTrans" cxnId="{7739E9CD-FA91-49D3-B139-BEC189089F66}">
      <dgm:prSet/>
      <dgm:spPr/>
      <dgm:t>
        <a:bodyPr/>
        <a:lstStyle/>
        <a:p>
          <a:endParaRPr lang="en-US"/>
        </a:p>
      </dgm:t>
    </dgm:pt>
    <dgm:pt modelId="{92950DFD-F4ED-473C-A0F7-9E3F52FDDB9C}" type="sibTrans" cxnId="{7739E9CD-FA91-49D3-B139-BEC189089F66}">
      <dgm:prSet/>
      <dgm:spPr/>
      <dgm:t>
        <a:bodyPr/>
        <a:lstStyle/>
        <a:p>
          <a:endParaRPr lang="en-US"/>
        </a:p>
      </dgm:t>
    </dgm:pt>
    <dgm:pt modelId="{8A5DB6AE-14F8-4107-8D09-92B7CE38DA81}">
      <dgm:prSet/>
      <dgm:spPr/>
      <dgm:t>
        <a:bodyPr/>
        <a:lstStyle/>
        <a:p>
          <a:r>
            <a:rPr lang="en-US"/>
            <a:t>6. Problem-Solving: Identifying and addressing challenges throughout the machine learning process hones problem-solving skills. This includes troubleshooting data-related issues, refining models for better performance, and adapting strategies based on feedback.</a:t>
          </a:r>
        </a:p>
      </dgm:t>
    </dgm:pt>
    <dgm:pt modelId="{BB3D111B-276A-4E04-B71C-08D7F462CCC1}" type="parTrans" cxnId="{1C1CF423-40F9-4674-A1E6-DCAF4417B9D8}">
      <dgm:prSet/>
      <dgm:spPr/>
      <dgm:t>
        <a:bodyPr/>
        <a:lstStyle/>
        <a:p>
          <a:endParaRPr lang="en-US"/>
        </a:p>
      </dgm:t>
    </dgm:pt>
    <dgm:pt modelId="{59A06123-3D39-4334-8E56-037EE2D25629}" type="sibTrans" cxnId="{1C1CF423-40F9-4674-A1E6-DCAF4417B9D8}">
      <dgm:prSet/>
      <dgm:spPr/>
      <dgm:t>
        <a:bodyPr/>
        <a:lstStyle/>
        <a:p>
          <a:endParaRPr lang="en-US"/>
        </a:p>
      </dgm:t>
    </dgm:pt>
    <dgm:pt modelId="{E54BA847-2D64-4CF2-955A-6F1B74814022}">
      <dgm:prSet/>
      <dgm:spPr/>
      <dgm:t>
        <a:bodyPr/>
        <a:lstStyle/>
        <a:p>
          <a:r>
            <a:rPr lang="en-US"/>
            <a:t>7. Critical Thinking: Applying critical thinking to the entire process, from defining the problem to interpreting results, is essential. This involves questioning assumptions, considering alternative approaches, and making informed decisions.</a:t>
          </a:r>
        </a:p>
      </dgm:t>
    </dgm:pt>
    <dgm:pt modelId="{D5EA393F-09A7-48FF-BCA3-A3BC463532C6}" type="parTrans" cxnId="{092C379E-41EA-4901-825D-C90723C5A190}">
      <dgm:prSet/>
      <dgm:spPr/>
      <dgm:t>
        <a:bodyPr/>
        <a:lstStyle/>
        <a:p>
          <a:endParaRPr lang="en-US"/>
        </a:p>
      </dgm:t>
    </dgm:pt>
    <dgm:pt modelId="{97095DD7-7E53-481F-A2AA-5FCF4208EC41}" type="sibTrans" cxnId="{092C379E-41EA-4901-825D-C90723C5A190}">
      <dgm:prSet/>
      <dgm:spPr/>
      <dgm:t>
        <a:bodyPr/>
        <a:lstStyle/>
        <a:p>
          <a:endParaRPr lang="en-US"/>
        </a:p>
      </dgm:t>
    </dgm:pt>
    <dgm:pt modelId="{86B0B202-F894-4226-B20E-F40470A936F2}">
      <dgm:prSet/>
      <dgm:spPr/>
      <dgm:t>
        <a:bodyPr/>
        <a:lstStyle/>
        <a:p>
          <a:r>
            <a:rPr lang="en-US"/>
            <a:t>8. Project Management: Managing a project from data collection to model implementation requires organization and project management skills. Setting timelines, prioritizing tasks, and coordinating efforts contribute to project success.</a:t>
          </a:r>
        </a:p>
      </dgm:t>
    </dgm:pt>
    <dgm:pt modelId="{32BB8E73-88BD-4E2F-A952-86960D0B5F25}" type="parTrans" cxnId="{3B8CCCF0-C18E-4A86-A6EC-CC397F0225BF}">
      <dgm:prSet/>
      <dgm:spPr/>
      <dgm:t>
        <a:bodyPr/>
        <a:lstStyle/>
        <a:p>
          <a:endParaRPr lang="en-US"/>
        </a:p>
      </dgm:t>
    </dgm:pt>
    <dgm:pt modelId="{524F093E-BAA8-4FC7-8FC9-22377B071001}" type="sibTrans" cxnId="{3B8CCCF0-C18E-4A86-A6EC-CC397F0225BF}">
      <dgm:prSet/>
      <dgm:spPr/>
      <dgm:t>
        <a:bodyPr/>
        <a:lstStyle/>
        <a:p>
          <a:endParaRPr lang="en-US"/>
        </a:p>
      </dgm:t>
    </dgm:pt>
    <dgm:pt modelId="{CBE888FA-82A3-497D-9100-E34715192AFD}">
      <dgm:prSet/>
      <dgm:spPr/>
      <dgm:t>
        <a:bodyPr/>
        <a:lstStyle/>
        <a:p>
          <a:r>
            <a:rPr lang="en-US"/>
            <a:t>9. Continuous Learning: The field of machine learning is dynamic, and staying informed about the latest developments is crucial. This project reinforces the importance of continuous learning to stay relevant and effective in a rapidly evolving field.</a:t>
          </a:r>
        </a:p>
      </dgm:t>
    </dgm:pt>
    <dgm:pt modelId="{CF744584-BE71-43E3-93E4-4D9D27A90F62}" type="parTrans" cxnId="{2B371A14-BF85-4038-8F11-3F988FF663E0}">
      <dgm:prSet/>
      <dgm:spPr/>
      <dgm:t>
        <a:bodyPr/>
        <a:lstStyle/>
        <a:p>
          <a:endParaRPr lang="en-US"/>
        </a:p>
      </dgm:t>
    </dgm:pt>
    <dgm:pt modelId="{DF644B8E-706B-437C-9ACE-7109EF8FB20C}" type="sibTrans" cxnId="{2B371A14-BF85-4038-8F11-3F988FF663E0}">
      <dgm:prSet/>
      <dgm:spPr/>
      <dgm:t>
        <a:bodyPr/>
        <a:lstStyle/>
        <a:p>
          <a:endParaRPr lang="en-US"/>
        </a:p>
      </dgm:t>
    </dgm:pt>
    <dgm:pt modelId="{9FA6611C-EE3B-4827-B951-7616BB9B3543}">
      <dgm:prSet/>
      <dgm:spPr/>
      <dgm:t>
        <a:bodyPr/>
        <a:lstStyle/>
        <a:p>
          <a:r>
            <a:rPr lang="en-US"/>
            <a:t>10. Domain Knowledge Integration: Integrating domain knowledge with machine learning expertise is essential for success. Understanding the intricacies of the pizza delivery business allowed for more informed decisions throughout the project.</a:t>
          </a:r>
        </a:p>
      </dgm:t>
    </dgm:pt>
    <dgm:pt modelId="{C5F34CB0-7593-4059-AA49-50440C14E1E2}" type="parTrans" cxnId="{8481ABB5-7F5F-4221-A4EF-254F5F1A792D}">
      <dgm:prSet/>
      <dgm:spPr/>
      <dgm:t>
        <a:bodyPr/>
        <a:lstStyle/>
        <a:p>
          <a:endParaRPr lang="en-US"/>
        </a:p>
      </dgm:t>
    </dgm:pt>
    <dgm:pt modelId="{FE1D7ABB-B433-4936-AD6B-A5FD51F0C141}" type="sibTrans" cxnId="{8481ABB5-7F5F-4221-A4EF-254F5F1A792D}">
      <dgm:prSet/>
      <dgm:spPr/>
      <dgm:t>
        <a:bodyPr/>
        <a:lstStyle/>
        <a:p>
          <a:endParaRPr lang="en-US"/>
        </a:p>
      </dgm:t>
    </dgm:pt>
    <dgm:pt modelId="{B1A695AA-DE21-3B49-B5AF-D269CBF94A0C}" type="pres">
      <dgm:prSet presAssocID="{0A974E31-0195-4B98-A259-960E55B60462}" presName="diagram" presStyleCnt="0">
        <dgm:presLayoutVars>
          <dgm:dir/>
          <dgm:resizeHandles val="exact"/>
        </dgm:presLayoutVars>
      </dgm:prSet>
      <dgm:spPr/>
    </dgm:pt>
    <dgm:pt modelId="{4D1853CC-0FE1-E246-83B3-2384850D43A3}" type="pres">
      <dgm:prSet presAssocID="{3594AED0-28B6-4ED5-A666-ADC8F04534C9}" presName="node" presStyleLbl="node1" presStyleIdx="0" presStyleCnt="11">
        <dgm:presLayoutVars>
          <dgm:bulletEnabled val="1"/>
        </dgm:presLayoutVars>
      </dgm:prSet>
      <dgm:spPr/>
    </dgm:pt>
    <dgm:pt modelId="{ECFF45EE-3454-8346-B7C6-1931E3F28F80}" type="pres">
      <dgm:prSet presAssocID="{4FC37F96-0623-48C4-AD56-A91649B10D39}" presName="sibTrans" presStyleCnt="0"/>
      <dgm:spPr/>
    </dgm:pt>
    <dgm:pt modelId="{736FFF73-467B-3442-B263-FCE6BA7C0E0E}" type="pres">
      <dgm:prSet presAssocID="{E5E554F9-0AE9-43A7-8BB8-EC5554E96ED0}" presName="node" presStyleLbl="node1" presStyleIdx="1" presStyleCnt="11">
        <dgm:presLayoutVars>
          <dgm:bulletEnabled val="1"/>
        </dgm:presLayoutVars>
      </dgm:prSet>
      <dgm:spPr/>
    </dgm:pt>
    <dgm:pt modelId="{8E5BDA5E-B79C-8443-8DD3-1C14D890888B}" type="pres">
      <dgm:prSet presAssocID="{3FFCD5FC-3A2F-4B24-85B7-89F52FECF882}" presName="sibTrans" presStyleCnt="0"/>
      <dgm:spPr/>
    </dgm:pt>
    <dgm:pt modelId="{AE04069E-D3A4-9343-AF1E-B87019BA9AB1}" type="pres">
      <dgm:prSet presAssocID="{319DDF12-ED58-4E27-84D3-9F6CB6E33BD0}" presName="node" presStyleLbl="node1" presStyleIdx="2" presStyleCnt="11">
        <dgm:presLayoutVars>
          <dgm:bulletEnabled val="1"/>
        </dgm:presLayoutVars>
      </dgm:prSet>
      <dgm:spPr/>
    </dgm:pt>
    <dgm:pt modelId="{C30B7738-852D-F045-811D-8D803B7A4186}" type="pres">
      <dgm:prSet presAssocID="{27348C7B-87BA-4475-A047-A444A9FBF97A}" presName="sibTrans" presStyleCnt="0"/>
      <dgm:spPr/>
    </dgm:pt>
    <dgm:pt modelId="{968F9153-8479-3D46-9BB4-862A8C911FD8}" type="pres">
      <dgm:prSet presAssocID="{EE16CA66-D5C1-42E7-A28B-7B1CEE1C046F}" presName="node" presStyleLbl="node1" presStyleIdx="3" presStyleCnt="11">
        <dgm:presLayoutVars>
          <dgm:bulletEnabled val="1"/>
        </dgm:presLayoutVars>
      </dgm:prSet>
      <dgm:spPr/>
    </dgm:pt>
    <dgm:pt modelId="{9027C92D-5E11-B141-BD35-83ED2C6AAE4A}" type="pres">
      <dgm:prSet presAssocID="{27923B0D-AE56-4D82-BF5E-17136A18F71B}" presName="sibTrans" presStyleCnt="0"/>
      <dgm:spPr/>
    </dgm:pt>
    <dgm:pt modelId="{AB211B6C-E3CE-D144-9625-0D3A80C228FD}" type="pres">
      <dgm:prSet presAssocID="{8FAB39D9-EC38-4129-9995-84C0561645DB}" presName="node" presStyleLbl="node1" presStyleIdx="4" presStyleCnt="11">
        <dgm:presLayoutVars>
          <dgm:bulletEnabled val="1"/>
        </dgm:presLayoutVars>
      </dgm:prSet>
      <dgm:spPr/>
    </dgm:pt>
    <dgm:pt modelId="{923D5921-9A54-DC4F-AFD6-0BE3303E660F}" type="pres">
      <dgm:prSet presAssocID="{36BC0CE1-E8B0-4192-AB64-DFA7A360715D}" presName="sibTrans" presStyleCnt="0"/>
      <dgm:spPr/>
    </dgm:pt>
    <dgm:pt modelId="{3B23EA30-A2EF-B14F-ADD7-C2F9BE3239CF}" type="pres">
      <dgm:prSet presAssocID="{4C26FEE7-8A9A-45F5-A9B6-74CE10CD9E08}" presName="node" presStyleLbl="node1" presStyleIdx="5" presStyleCnt="11">
        <dgm:presLayoutVars>
          <dgm:bulletEnabled val="1"/>
        </dgm:presLayoutVars>
      </dgm:prSet>
      <dgm:spPr/>
    </dgm:pt>
    <dgm:pt modelId="{5868183B-BECE-0643-9D8C-3ECA3B90F89F}" type="pres">
      <dgm:prSet presAssocID="{92950DFD-F4ED-473C-A0F7-9E3F52FDDB9C}" presName="sibTrans" presStyleCnt="0"/>
      <dgm:spPr/>
    </dgm:pt>
    <dgm:pt modelId="{DB9B0BAD-812E-B34E-89A2-3D84DE8EFB33}" type="pres">
      <dgm:prSet presAssocID="{8A5DB6AE-14F8-4107-8D09-92B7CE38DA81}" presName="node" presStyleLbl="node1" presStyleIdx="6" presStyleCnt="11">
        <dgm:presLayoutVars>
          <dgm:bulletEnabled val="1"/>
        </dgm:presLayoutVars>
      </dgm:prSet>
      <dgm:spPr/>
    </dgm:pt>
    <dgm:pt modelId="{DA5EC5E9-EEF9-6B41-8F9E-A66DF36AD7A4}" type="pres">
      <dgm:prSet presAssocID="{59A06123-3D39-4334-8E56-037EE2D25629}" presName="sibTrans" presStyleCnt="0"/>
      <dgm:spPr/>
    </dgm:pt>
    <dgm:pt modelId="{60674665-EBA3-8B4B-A538-6CB8FE74EE6F}" type="pres">
      <dgm:prSet presAssocID="{E54BA847-2D64-4CF2-955A-6F1B74814022}" presName="node" presStyleLbl="node1" presStyleIdx="7" presStyleCnt="11">
        <dgm:presLayoutVars>
          <dgm:bulletEnabled val="1"/>
        </dgm:presLayoutVars>
      </dgm:prSet>
      <dgm:spPr/>
    </dgm:pt>
    <dgm:pt modelId="{20C7AB9A-3906-D748-9A82-115809EA7967}" type="pres">
      <dgm:prSet presAssocID="{97095DD7-7E53-481F-A2AA-5FCF4208EC41}" presName="sibTrans" presStyleCnt="0"/>
      <dgm:spPr/>
    </dgm:pt>
    <dgm:pt modelId="{EBDE203F-2A1E-FF4E-8637-E62032E44621}" type="pres">
      <dgm:prSet presAssocID="{86B0B202-F894-4226-B20E-F40470A936F2}" presName="node" presStyleLbl="node1" presStyleIdx="8" presStyleCnt="11">
        <dgm:presLayoutVars>
          <dgm:bulletEnabled val="1"/>
        </dgm:presLayoutVars>
      </dgm:prSet>
      <dgm:spPr/>
    </dgm:pt>
    <dgm:pt modelId="{EC563DA1-75AB-2743-B129-E79A85BA74AC}" type="pres">
      <dgm:prSet presAssocID="{524F093E-BAA8-4FC7-8FC9-22377B071001}" presName="sibTrans" presStyleCnt="0"/>
      <dgm:spPr/>
    </dgm:pt>
    <dgm:pt modelId="{6727D486-6CA4-E14F-B88D-12AFC0F8B6AB}" type="pres">
      <dgm:prSet presAssocID="{CBE888FA-82A3-497D-9100-E34715192AFD}" presName="node" presStyleLbl="node1" presStyleIdx="9" presStyleCnt="11">
        <dgm:presLayoutVars>
          <dgm:bulletEnabled val="1"/>
        </dgm:presLayoutVars>
      </dgm:prSet>
      <dgm:spPr/>
    </dgm:pt>
    <dgm:pt modelId="{FC8438F3-1DE8-EF43-AF45-EDC5266157E4}" type="pres">
      <dgm:prSet presAssocID="{DF644B8E-706B-437C-9ACE-7109EF8FB20C}" presName="sibTrans" presStyleCnt="0"/>
      <dgm:spPr/>
    </dgm:pt>
    <dgm:pt modelId="{709679DF-3B8A-6E4C-810F-3ADD7CCF2FA6}" type="pres">
      <dgm:prSet presAssocID="{9FA6611C-EE3B-4827-B951-7616BB9B3543}" presName="node" presStyleLbl="node1" presStyleIdx="10" presStyleCnt="11">
        <dgm:presLayoutVars>
          <dgm:bulletEnabled val="1"/>
        </dgm:presLayoutVars>
      </dgm:prSet>
      <dgm:spPr/>
    </dgm:pt>
  </dgm:ptLst>
  <dgm:cxnLst>
    <dgm:cxn modelId="{9FF1570B-9CB3-4E0B-B78F-A0B015D69F63}" srcId="{0A974E31-0195-4B98-A259-960E55B60462}" destId="{3594AED0-28B6-4ED5-A666-ADC8F04534C9}" srcOrd="0" destOrd="0" parTransId="{06A63229-5BB5-472F-8BC0-2C18A3A3E58E}" sibTransId="{4FC37F96-0623-48C4-AD56-A91649B10D39}"/>
    <dgm:cxn modelId="{2B371A14-BF85-4038-8F11-3F988FF663E0}" srcId="{0A974E31-0195-4B98-A259-960E55B60462}" destId="{CBE888FA-82A3-497D-9100-E34715192AFD}" srcOrd="9" destOrd="0" parTransId="{CF744584-BE71-43E3-93E4-4D9D27A90F62}" sibTransId="{DF644B8E-706B-437C-9ACE-7109EF8FB20C}"/>
    <dgm:cxn modelId="{1C1CF423-40F9-4674-A1E6-DCAF4417B9D8}" srcId="{0A974E31-0195-4B98-A259-960E55B60462}" destId="{8A5DB6AE-14F8-4107-8D09-92B7CE38DA81}" srcOrd="6" destOrd="0" parTransId="{BB3D111B-276A-4E04-B71C-08D7F462CCC1}" sibTransId="{59A06123-3D39-4334-8E56-037EE2D25629}"/>
    <dgm:cxn modelId="{AD973152-33B0-D74E-B1BD-BD08567A55E1}" type="presOf" srcId="{3594AED0-28B6-4ED5-A666-ADC8F04534C9}" destId="{4D1853CC-0FE1-E246-83B3-2384850D43A3}" srcOrd="0" destOrd="0" presId="urn:microsoft.com/office/officeart/2005/8/layout/default"/>
    <dgm:cxn modelId="{B674E357-28F4-FC48-8AA0-8B6A1CA1859C}" type="presOf" srcId="{CBE888FA-82A3-497D-9100-E34715192AFD}" destId="{6727D486-6CA4-E14F-B88D-12AFC0F8B6AB}" srcOrd="0" destOrd="0" presId="urn:microsoft.com/office/officeart/2005/8/layout/default"/>
    <dgm:cxn modelId="{162A5267-6961-0C40-A5D7-C6FC9F73CCA1}" type="presOf" srcId="{0A974E31-0195-4B98-A259-960E55B60462}" destId="{B1A695AA-DE21-3B49-B5AF-D269CBF94A0C}" srcOrd="0" destOrd="0" presId="urn:microsoft.com/office/officeart/2005/8/layout/default"/>
    <dgm:cxn modelId="{BE27117C-CCAA-DF4F-8DCD-CF738B17DDF7}" type="presOf" srcId="{E5E554F9-0AE9-43A7-8BB8-EC5554E96ED0}" destId="{736FFF73-467B-3442-B263-FCE6BA7C0E0E}" srcOrd="0" destOrd="0" presId="urn:microsoft.com/office/officeart/2005/8/layout/default"/>
    <dgm:cxn modelId="{E433C683-45E7-4ABA-92BD-6832DC521D63}" srcId="{0A974E31-0195-4B98-A259-960E55B60462}" destId="{319DDF12-ED58-4E27-84D3-9F6CB6E33BD0}" srcOrd="2" destOrd="0" parTransId="{080D07D6-FDA7-4CBC-B802-9F85DD8BA19E}" sibTransId="{27348C7B-87BA-4475-A047-A444A9FBF97A}"/>
    <dgm:cxn modelId="{4F2A0C89-9BA4-4B46-8ED8-A1004979F666}" type="presOf" srcId="{9FA6611C-EE3B-4827-B951-7616BB9B3543}" destId="{709679DF-3B8A-6E4C-810F-3ADD7CCF2FA6}" srcOrd="0" destOrd="0" presId="urn:microsoft.com/office/officeart/2005/8/layout/default"/>
    <dgm:cxn modelId="{0E4F4B9B-F362-2841-8985-B8D3B6C805D5}" type="presOf" srcId="{4C26FEE7-8A9A-45F5-A9B6-74CE10CD9E08}" destId="{3B23EA30-A2EF-B14F-ADD7-C2F9BE3239CF}" srcOrd="0" destOrd="0" presId="urn:microsoft.com/office/officeart/2005/8/layout/default"/>
    <dgm:cxn modelId="{092C379E-41EA-4901-825D-C90723C5A190}" srcId="{0A974E31-0195-4B98-A259-960E55B60462}" destId="{E54BA847-2D64-4CF2-955A-6F1B74814022}" srcOrd="7" destOrd="0" parTransId="{D5EA393F-09A7-48FF-BCA3-A3BC463532C6}" sibTransId="{97095DD7-7E53-481F-A2AA-5FCF4208EC41}"/>
    <dgm:cxn modelId="{74328EB3-E998-D742-A144-115D03E525D6}" type="presOf" srcId="{EE16CA66-D5C1-42E7-A28B-7B1CEE1C046F}" destId="{968F9153-8479-3D46-9BB4-862A8C911FD8}" srcOrd="0" destOrd="0" presId="urn:microsoft.com/office/officeart/2005/8/layout/default"/>
    <dgm:cxn modelId="{E1F98BB5-D9A5-F84C-B165-D9FA9618AB5B}" type="presOf" srcId="{319DDF12-ED58-4E27-84D3-9F6CB6E33BD0}" destId="{AE04069E-D3A4-9343-AF1E-B87019BA9AB1}" srcOrd="0" destOrd="0" presId="urn:microsoft.com/office/officeart/2005/8/layout/default"/>
    <dgm:cxn modelId="{8481ABB5-7F5F-4221-A4EF-254F5F1A792D}" srcId="{0A974E31-0195-4B98-A259-960E55B60462}" destId="{9FA6611C-EE3B-4827-B951-7616BB9B3543}" srcOrd="10" destOrd="0" parTransId="{C5F34CB0-7593-4059-AA49-50440C14E1E2}" sibTransId="{FE1D7ABB-B433-4936-AD6B-A5FD51F0C141}"/>
    <dgm:cxn modelId="{D915D4C7-F11C-4B03-A239-5A47B5AECAF7}" srcId="{0A974E31-0195-4B98-A259-960E55B60462}" destId="{8FAB39D9-EC38-4129-9995-84C0561645DB}" srcOrd="4" destOrd="0" parTransId="{35DBD661-0F2C-497C-8A03-819A3214AFCD}" sibTransId="{36BC0CE1-E8B0-4192-AB64-DFA7A360715D}"/>
    <dgm:cxn modelId="{59F09BCC-65C7-41AA-980C-3D4971D993B3}" srcId="{0A974E31-0195-4B98-A259-960E55B60462}" destId="{EE16CA66-D5C1-42E7-A28B-7B1CEE1C046F}" srcOrd="3" destOrd="0" parTransId="{6BB44C3B-6F7C-4424-AF7E-74DA1EAD43DC}" sibTransId="{27923B0D-AE56-4D82-BF5E-17136A18F71B}"/>
    <dgm:cxn modelId="{7739E9CD-FA91-49D3-B139-BEC189089F66}" srcId="{0A974E31-0195-4B98-A259-960E55B60462}" destId="{4C26FEE7-8A9A-45F5-A9B6-74CE10CD9E08}" srcOrd="5" destOrd="0" parTransId="{02C46541-17A9-49B5-84F2-94489AD69F51}" sibTransId="{92950DFD-F4ED-473C-A0F7-9E3F52FDDB9C}"/>
    <dgm:cxn modelId="{1D2ADCE4-F718-3D42-8DC4-1BB5A427CCE3}" type="presOf" srcId="{E54BA847-2D64-4CF2-955A-6F1B74814022}" destId="{60674665-EBA3-8B4B-A538-6CB8FE74EE6F}" srcOrd="0" destOrd="0" presId="urn:microsoft.com/office/officeart/2005/8/layout/default"/>
    <dgm:cxn modelId="{DD7F25E9-3F83-4A70-B5ED-0D53F83F6389}" srcId="{0A974E31-0195-4B98-A259-960E55B60462}" destId="{E5E554F9-0AE9-43A7-8BB8-EC5554E96ED0}" srcOrd="1" destOrd="0" parTransId="{4A6C0EF6-12D6-490C-8D4A-E202CC881119}" sibTransId="{3FFCD5FC-3A2F-4B24-85B7-89F52FECF882}"/>
    <dgm:cxn modelId="{B098ADEA-6BA5-6543-91D8-3FCCF3A7CA7E}" type="presOf" srcId="{8FAB39D9-EC38-4129-9995-84C0561645DB}" destId="{AB211B6C-E3CE-D144-9625-0D3A80C228FD}" srcOrd="0" destOrd="0" presId="urn:microsoft.com/office/officeart/2005/8/layout/default"/>
    <dgm:cxn modelId="{3B8CCCF0-C18E-4A86-A6EC-CC397F0225BF}" srcId="{0A974E31-0195-4B98-A259-960E55B60462}" destId="{86B0B202-F894-4226-B20E-F40470A936F2}" srcOrd="8" destOrd="0" parTransId="{32BB8E73-88BD-4E2F-A952-86960D0B5F25}" sibTransId="{524F093E-BAA8-4FC7-8FC9-22377B071001}"/>
    <dgm:cxn modelId="{D32314F4-F078-3D48-AAFD-3EB5B232059D}" type="presOf" srcId="{8A5DB6AE-14F8-4107-8D09-92B7CE38DA81}" destId="{DB9B0BAD-812E-B34E-89A2-3D84DE8EFB33}" srcOrd="0" destOrd="0" presId="urn:microsoft.com/office/officeart/2005/8/layout/default"/>
    <dgm:cxn modelId="{7ABA95FE-75B7-0449-A45C-B0BF69175392}" type="presOf" srcId="{86B0B202-F894-4226-B20E-F40470A936F2}" destId="{EBDE203F-2A1E-FF4E-8637-E62032E44621}" srcOrd="0" destOrd="0" presId="urn:microsoft.com/office/officeart/2005/8/layout/default"/>
    <dgm:cxn modelId="{6A3F9FD7-30AE-6842-A349-26002F3CFFE3}" type="presParOf" srcId="{B1A695AA-DE21-3B49-B5AF-D269CBF94A0C}" destId="{4D1853CC-0FE1-E246-83B3-2384850D43A3}" srcOrd="0" destOrd="0" presId="urn:microsoft.com/office/officeart/2005/8/layout/default"/>
    <dgm:cxn modelId="{8F3925EB-2885-0F44-AFED-A54A0E04DA09}" type="presParOf" srcId="{B1A695AA-DE21-3B49-B5AF-D269CBF94A0C}" destId="{ECFF45EE-3454-8346-B7C6-1931E3F28F80}" srcOrd="1" destOrd="0" presId="urn:microsoft.com/office/officeart/2005/8/layout/default"/>
    <dgm:cxn modelId="{252AEC9F-5742-9F41-AB31-8024CF8DC87D}" type="presParOf" srcId="{B1A695AA-DE21-3B49-B5AF-D269CBF94A0C}" destId="{736FFF73-467B-3442-B263-FCE6BA7C0E0E}" srcOrd="2" destOrd="0" presId="urn:microsoft.com/office/officeart/2005/8/layout/default"/>
    <dgm:cxn modelId="{874D20E6-FE7E-CC48-BF80-88579B33B296}" type="presParOf" srcId="{B1A695AA-DE21-3B49-B5AF-D269CBF94A0C}" destId="{8E5BDA5E-B79C-8443-8DD3-1C14D890888B}" srcOrd="3" destOrd="0" presId="urn:microsoft.com/office/officeart/2005/8/layout/default"/>
    <dgm:cxn modelId="{F92E18C8-71FB-3549-AC55-A77699E8C96F}" type="presParOf" srcId="{B1A695AA-DE21-3B49-B5AF-D269CBF94A0C}" destId="{AE04069E-D3A4-9343-AF1E-B87019BA9AB1}" srcOrd="4" destOrd="0" presId="urn:microsoft.com/office/officeart/2005/8/layout/default"/>
    <dgm:cxn modelId="{BB69F3DB-395F-5C4E-8CFF-E4D299F3CDAF}" type="presParOf" srcId="{B1A695AA-DE21-3B49-B5AF-D269CBF94A0C}" destId="{C30B7738-852D-F045-811D-8D803B7A4186}" srcOrd="5" destOrd="0" presId="urn:microsoft.com/office/officeart/2005/8/layout/default"/>
    <dgm:cxn modelId="{023D93A2-3C4A-0046-9A6C-66C9F780AD8A}" type="presParOf" srcId="{B1A695AA-DE21-3B49-B5AF-D269CBF94A0C}" destId="{968F9153-8479-3D46-9BB4-862A8C911FD8}" srcOrd="6" destOrd="0" presId="urn:microsoft.com/office/officeart/2005/8/layout/default"/>
    <dgm:cxn modelId="{6FA3FCC8-B235-6B40-B916-220E4C2540EB}" type="presParOf" srcId="{B1A695AA-DE21-3B49-B5AF-D269CBF94A0C}" destId="{9027C92D-5E11-B141-BD35-83ED2C6AAE4A}" srcOrd="7" destOrd="0" presId="urn:microsoft.com/office/officeart/2005/8/layout/default"/>
    <dgm:cxn modelId="{1E49E398-B676-FF45-BCC8-B0EF32C08BD3}" type="presParOf" srcId="{B1A695AA-DE21-3B49-B5AF-D269CBF94A0C}" destId="{AB211B6C-E3CE-D144-9625-0D3A80C228FD}" srcOrd="8" destOrd="0" presId="urn:microsoft.com/office/officeart/2005/8/layout/default"/>
    <dgm:cxn modelId="{DAF8BD6D-088E-2A46-9CE0-66B1D65791DC}" type="presParOf" srcId="{B1A695AA-DE21-3B49-B5AF-D269CBF94A0C}" destId="{923D5921-9A54-DC4F-AFD6-0BE3303E660F}" srcOrd="9" destOrd="0" presId="urn:microsoft.com/office/officeart/2005/8/layout/default"/>
    <dgm:cxn modelId="{24843E86-C1E3-BC40-89CE-44AF8460BF18}" type="presParOf" srcId="{B1A695AA-DE21-3B49-B5AF-D269CBF94A0C}" destId="{3B23EA30-A2EF-B14F-ADD7-C2F9BE3239CF}" srcOrd="10" destOrd="0" presId="urn:microsoft.com/office/officeart/2005/8/layout/default"/>
    <dgm:cxn modelId="{41B42B46-E2AC-E746-8B3A-0D1FDE678DB1}" type="presParOf" srcId="{B1A695AA-DE21-3B49-B5AF-D269CBF94A0C}" destId="{5868183B-BECE-0643-9D8C-3ECA3B90F89F}" srcOrd="11" destOrd="0" presId="urn:microsoft.com/office/officeart/2005/8/layout/default"/>
    <dgm:cxn modelId="{B8B25FEB-2E05-DB49-B70D-A43C415D3107}" type="presParOf" srcId="{B1A695AA-DE21-3B49-B5AF-D269CBF94A0C}" destId="{DB9B0BAD-812E-B34E-89A2-3D84DE8EFB33}" srcOrd="12" destOrd="0" presId="urn:microsoft.com/office/officeart/2005/8/layout/default"/>
    <dgm:cxn modelId="{2807E915-F325-1B43-861E-B8C2417028A4}" type="presParOf" srcId="{B1A695AA-DE21-3B49-B5AF-D269CBF94A0C}" destId="{DA5EC5E9-EEF9-6B41-8F9E-A66DF36AD7A4}" srcOrd="13" destOrd="0" presId="urn:microsoft.com/office/officeart/2005/8/layout/default"/>
    <dgm:cxn modelId="{748219C9-8EE7-2748-9B35-21F19895E87A}" type="presParOf" srcId="{B1A695AA-DE21-3B49-B5AF-D269CBF94A0C}" destId="{60674665-EBA3-8B4B-A538-6CB8FE74EE6F}" srcOrd="14" destOrd="0" presId="urn:microsoft.com/office/officeart/2005/8/layout/default"/>
    <dgm:cxn modelId="{F038EEAF-0CC4-1A4F-A658-715A69A4EB64}" type="presParOf" srcId="{B1A695AA-DE21-3B49-B5AF-D269CBF94A0C}" destId="{20C7AB9A-3906-D748-9A82-115809EA7967}" srcOrd="15" destOrd="0" presId="urn:microsoft.com/office/officeart/2005/8/layout/default"/>
    <dgm:cxn modelId="{6E60EB68-56C8-4943-AD19-0C016890C7A2}" type="presParOf" srcId="{B1A695AA-DE21-3B49-B5AF-D269CBF94A0C}" destId="{EBDE203F-2A1E-FF4E-8637-E62032E44621}" srcOrd="16" destOrd="0" presId="urn:microsoft.com/office/officeart/2005/8/layout/default"/>
    <dgm:cxn modelId="{BBFD15D3-98F0-E746-98B3-8A09DCAB702A}" type="presParOf" srcId="{B1A695AA-DE21-3B49-B5AF-D269CBF94A0C}" destId="{EC563DA1-75AB-2743-B129-E79A85BA74AC}" srcOrd="17" destOrd="0" presId="urn:microsoft.com/office/officeart/2005/8/layout/default"/>
    <dgm:cxn modelId="{6517C2AE-4A41-EC45-ABE9-41AACF9D8AC2}" type="presParOf" srcId="{B1A695AA-DE21-3B49-B5AF-D269CBF94A0C}" destId="{6727D486-6CA4-E14F-B88D-12AFC0F8B6AB}" srcOrd="18" destOrd="0" presId="urn:microsoft.com/office/officeart/2005/8/layout/default"/>
    <dgm:cxn modelId="{506EC9BE-BCA5-A342-B6EF-B1E424187C7B}" type="presParOf" srcId="{B1A695AA-DE21-3B49-B5AF-D269CBF94A0C}" destId="{FC8438F3-1DE8-EF43-AF45-EDC5266157E4}" srcOrd="19" destOrd="0" presId="urn:microsoft.com/office/officeart/2005/8/layout/default"/>
    <dgm:cxn modelId="{6743BF29-4315-0243-B764-1901D5648DF8}" type="presParOf" srcId="{B1A695AA-DE21-3B49-B5AF-D269CBF94A0C}" destId="{709679DF-3B8A-6E4C-810F-3ADD7CCF2FA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853CC-0FE1-E246-83B3-2384850D43A3}">
      <dsp:nvSpPr>
        <dsp:cNvPr id="0" name=""/>
        <dsp:cNvSpPr/>
      </dsp:nvSpPr>
      <dsp:spPr>
        <a:xfrm>
          <a:off x="400496" y="2498"/>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Addressing the pizza delivery time issue with machine learning provided a valuable opportunity to develop and enhance various career skills. The key skills acquired include:</a:t>
          </a:r>
        </a:p>
      </dsp:txBody>
      <dsp:txXfrm>
        <a:off x="400496" y="2498"/>
        <a:ext cx="2259210" cy="1355526"/>
      </dsp:txXfrm>
    </dsp:sp>
    <dsp:sp modelId="{736FFF73-467B-3442-B263-FCE6BA7C0E0E}">
      <dsp:nvSpPr>
        <dsp:cNvPr id="0" name=""/>
        <dsp:cNvSpPr/>
      </dsp:nvSpPr>
      <dsp:spPr>
        <a:xfrm>
          <a:off x="2885628" y="2498"/>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1. Data Collection and Preparation: Acquiring, cleaning, and preparing a diverse dataset for machine learning purposes is a fundamental skill. This involves understanding the business context, identifying relevant features, and ensuring data quality.</a:t>
          </a:r>
        </a:p>
      </dsp:txBody>
      <dsp:txXfrm>
        <a:off x="2885628" y="2498"/>
        <a:ext cx="2259210" cy="1355526"/>
      </dsp:txXfrm>
    </dsp:sp>
    <dsp:sp modelId="{AE04069E-D3A4-9343-AF1E-B87019BA9AB1}">
      <dsp:nvSpPr>
        <dsp:cNvPr id="0" name=""/>
        <dsp:cNvSpPr/>
      </dsp:nvSpPr>
      <dsp:spPr>
        <a:xfrm>
          <a:off x="5370760" y="2498"/>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2. Feature Selection: Determining the most influential features that impact the target variable (delivery time) is crucial. This skill involves a combination of domain knowledge, statistical analysis, and machine learning techniques to identify and select the most relevant variables.</a:t>
          </a:r>
        </a:p>
      </dsp:txBody>
      <dsp:txXfrm>
        <a:off x="5370760" y="2498"/>
        <a:ext cx="2259210" cy="1355526"/>
      </dsp:txXfrm>
    </dsp:sp>
    <dsp:sp modelId="{968F9153-8479-3D46-9BB4-862A8C911FD8}">
      <dsp:nvSpPr>
        <dsp:cNvPr id="0" name=""/>
        <dsp:cNvSpPr/>
      </dsp:nvSpPr>
      <dsp:spPr>
        <a:xfrm>
          <a:off x="7855892" y="2498"/>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3. Machine Learning Model Implementation: Applying both polynomial and linear regression models to address a real-world problem provides hands-on experience in model selection and implementation. This includes hyperparameter tuning and understanding the strengths and limitations of different algorithms.</a:t>
          </a:r>
        </a:p>
      </dsp:txBody>
      <dsp:txXfrm>
        <a:off x="7855892" y="2498"/>
        <a:ext cx="2259210" cy="1355526"/>
      </dsp:txXfrm>
    </dsp:sp>
    <dsp:sp modelId="{AB211B6C-E3CE-D144-9625-0D3A80C228FD}">
      <dsp:nvSpPr>
        <dsp:cNvPr id="0" name=""/>
        <dsp:cNvSpPr/>
      </dsp:nvSpPr>
      <dsp:spPr>
        <a:xfrm>
          <a:off x="400496" y="1583945"/>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4. Model Evaluation: Assessing model performance using metrics like Mean Squared Error (MSE) and Residual Sum of Squares (RSS) helps in understanding how well the model generalizes to new data. Evaluating models ensures their reliability and effectiveness in solving the business problem.</a:t>
          </a:r>
        </a:p>
      </dsp:txBody>
      <dsp:txXfrm>
        <a:off x="400496" y="1583945"/>
        <a:ext cx="2259210" cy="1355526"/>
      </dsp:txXfrm>
    </dsp:sp>
    <dsp:sp modelId="{3B23EA30-A2EF-B14F-ADD7-C2F9BE3239CF}">
      <dsp:nvSpPr>
        <dsp:cNvPr id="0" name=""/>
        <dsp:cNvSpPr/>
      </dsp:nvSpPr>
      <dsp:spPr>
        <a:xfrm>
          <a:off x="2885628" y="1583945"/>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5. Data Interpretation and Communication: Effectively communicating complex machine learning results to non-technical stakeholders is a critical skill. This involves translating technical findings into actionable insights for decision-makers and collaborators.</a:t>
          </a:r>
        </a:p>
      </dsp:txBody>
      <dsp:txXfrm>
        <a:off x="2885628" y="1583945"/>
        <a:ext cx="2259210" cy="1355526"/>
      </dsp:txXfrm>
    </dsp:sp>
    <dsp:sp modelId="{DB9B0BAD-812E-B34E-89A2-3D84DE8EFB33}">
      <dsp:nvSpPr>
        <dsp:cNvPr id="0" name=""/>
        <dsp:cNvSpPr/>
      </dsp:nvSpPr>
      <dsp:spPr>
        <a:xfrm>
          <a:off x="5370760" y="1583945"/>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6. Problem-Solving: Identifying and addressing challenges throughout the machine learning process hones problem-solving skills. This includes troubleshooting data-related issues, refining models for better performance, and adapting strategies based on feedback.</a:t>
          </a:r>
        </a:p>
      </dsp:txBody>
      <dsp:txXfrm>
        <a:off x="5370760" y="1583945"/>
        <a:ext cx="2259210" cy="1355526"/>
      </dsp:txXfrm>
    </dsp:sp>
    <dsp:sp modelId="{60674665-EBA3-8B4B-A538-6CB8FE74EE6F}">
      <dsp:nvSpPr>
        <dsp:cNvPr id="0" name=""/>
        <dsp:cNvSpPr/>
      </dsp:nvSpPr>
      <dsp:spPr>
        <a:xfrm>
          <a:off x="7855892" y="1583945"/>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7. Critical Thinking: Applying critical thinking to the entire process, from defining the problem to interpreting results, is essential. This involves questioning assumptions, considering alternative approaches, and making informed decisions.</a:t>
          </a:r>
        </a:p>
      </dsp:txBody>
      <dsp:txXfrm>
        <a:off x="7855892" y="1583945"/>
        <a:ext cx="2259210" cy="1355526"/>
      </dsp:txXfrm>
    </dsp:sp>
    <dsp:sp modelId="{EBDE203F-2A1E-FF4E-8637-E62032E44621}">
      <dsp:nvSpPr>
        <dsp:cNvPr id="0" name=""/>
        <dsp:cNvSpPr/>
      </dsp:nvSpPr>
      <dsp:spPr>
        <a:xfrm>
          <a:off x="1643062" y="3165393"/>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8. Project Management: Managing a project from data collection to model implementation requires organization and project management skills. Setting timelines, prioritizing tasks, and coordinating efforts contribute to project success.</a:t>
          </a:r>
        </a:p>
      </dsp:txBody>
      <dsp:txXfrm>
        <a:off x="1643062" y="3165393"/>
        <a:ext cx="2259210" cy="1355526"/>
      </dsp:txXfrm>
    </dsp:sp>
    <dsp:sp modelId="{6727D486-6CA4-E14F-B88D-12AFC0F8B6AB}">
      <dsp:nvSpPr>
        <dsp:cNvPr id="0" name=""/>
        <dsp:cNvSpPr/>
      </dsp:nvSpPr>
      <dsp:spPr>
        <a:xfrm>
          <a:off x="4128194" y="3165393"/>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9. Continuous Learning: The field of machine learning is dynamic, and staying informed about the latest developments is crucial. This project reinforces the importance of continuous learning to stay relevant and effective in a rapidly evolving field.</a:t>
          </a:r>
        </a:p>
      </dsp:txBody>
      <dsp:txXfrm>
        <a:off x="4128194" y="3165393"/>
        <a:ext cx="2259210" cy="1355526"/>
      </dsp:txXfrm>
    </dsp:sp>
    <dsp:sp modelId="{709679DF-3B8A-6E4C-810F-3ADD7CCF2FA6}">
      <dsp:nvSpPr>
        <dsp:cNvPr id="0" name=""/>
        <dsp:cNvSpPr/>
      </dsp:nvSpPr>
      <dsp:spPr>
        <a:xfrm>
          <a:off x="6613326" y="3165393"/>
          <a:ext cx="2259210" cy="135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10. Domain Knowledge Integration: Integrating domain knowledge with machine learning expertise is essential for success. Understanding the intricacies of the pizza delivery business allowed for more informed decisions throughout the project.</a:t>
          </a:r>
        </a:p>
      </dsp:txBody>
      <dsp:txXfrm>
        <a:off x="6613326" y="3165393"/>
        <a:ext cx="2259210" cy="13555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174051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263774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18221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339106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5893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361831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65796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243610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404653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16186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12/14/23</a:t>
            </a:fld>
            <a:endParaRPr lang="en-US" dirty="0"/>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dirty="0"/>
          </a:p>
        </p:txBody>
      </p:sp>
    </p:spTree>
    <p:extLst>
      <p:ext uri="{BB962C8B-B14F-4D97-AF65-F5344CB8AC3E}">
        <p14:creationId xmlns:p14="http://schemas.microsoft.com/office/powerpoint/2010/main" val="182685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12/14/23</a:t>
            </a:fld>
            <a:endParaRPr lang="en-US" dirty="0"/>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dirty="0"/>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hyperlink" Target="https://diallowill.wixsite.com/mysi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CEIS310</a:t>
            </a:r>
            <a:br>
              <a:rPr lang="en-US" dirty="0"/>
            </a:br>
            <a:r>
              <a:rPr lang="en-US" dirty="0"/>
              <a:t>Module 8</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pPr marL="0" marR="0">
              <a:lnSpc>
                <a:spcPct val="107000"/>
              </a:lnSpc>
              <a:spcBef>
                <a:spcPts val="240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 Presentation Template</a:t>
            </a:r>
            <a:endPar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AE0B3-393F-4E9F-85D5-F42CA832C76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effectLst/>
                <a:latin typeface="+mj-lt"/>
                <a:ea typeface="+mj-ea"/>
                <a:cs typeface="+mj-cs"/>
              </a:rPr>
              <a:t>Train/Test Split </a:t>
            </a:r>
            <a:endParaRPr lang="en-US" sz="3600" kern="1200">
              <a:solidFill>
                <a:srgbClr val="FFFFFF"/>
              </a:solidFill>
              <a:latin typeface="+mj-lt"/>
              <a:ea typeface="+mj-ea"/>
              <a:cs typeface="+mj-cs"/>
            </a:endParaRPr>
          </a:p>
        </p:txBody>
      </p:sp>
      <p:pic>
        <p:nvPicPr>
          <p:cNvPr id="5" name="Content Placeholder 4" descr="A screenshot of a computer program&#10;&#10;Description automatically generated">
            <a:extLst>
              <a:ext uri="{FF2B5EF4-FFF2-40B4-BE49-F238E27FC236}">
                <a16:creationId xmlns:a16="http://schemas.microsoft.com/office/drawing/2014/main" id="{8EA1E4A2-6A65-5978-1056-E3B10E69EF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868122"/>
            <a:ext cx="6780700" cy="5119427"/>
          </a:xfrm>
          <a:prstGeom prst="rect">
            <a:avLst/>
          </a:prstGeom>
        </p:spPr>
      </p:pic>
    </p:spTree>
    <p:extLst>
      <p:ext uri="{BB962C8B-B14F-4D97-AF65-F5344CB8AC3E}">
        <p14:creationId xmlns:p14="http://schemas.microsoft.com/office/powerpoint/2010/main" val="334033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 program&#10;&#10;Description automatically generated">
            <a:extLst>
              <a:ext uri="{FF2B5EF4-FFF2-40B4-BE49-F238E27FC236}">
                <a16:creationId xmlns:a16="http://schemas.microsoft.com/office/drawing/2014/main" id="{46924D6A-1122-72B4-D49C-57F4F6E770C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384" b="1111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E0F15-8E78-4511-A5F8-1544128FD0F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effectLst/>
              </a:rPr>
              <a:t>Examining the Model, Computing RSS</a:t>
            </a:r>
            <a:endParaRPr lang="en-US" sz="360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74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D578-3A57-4741-A11A-6E5922AA718B}"/>
              </a:ext>
            </a:extLst>
          </p:cNvPr>
          <p:cNvSpPr>
            <a:spLocks noGrp="1"/>
          </p:cNvSpPr>
          <p:nvPr>
            <p:ph type="title"/>
          </p:nvPr>
        </p:nvSpPr>
        <p:spPr/>
        <p:txBody>
          <a:bodyPr/>
          <a:lstStyle/>
          <a:p>
            <a:r>
              <a:rPr lang="en-US" sz="4400" dirty="0">
                <a:effectLst/>
                <a:latin typeface="+mn-lt"/>
                <a:ea typeface="Arial" panose="020B0604020202020204" pitchFamily="34" charset="0"/>
                <a:cs typeface="Times New Roman" panose="02020603050405020304" pitchFamily="18" charset="0"/>
              </a:rPr>
              <a:t>Scoring the Model – r2-Score </a:t>
            </a:r>
            <a:endParaRPr lang="en-US" dirty="0"/>
          </a:p>
        </p:txBody>
      </p:sp>
      <p:pic>
        <p:nvPicPr>
          <p:cNvPr id="5" name="Content Placeholder 4" descr="A screenshot of a computer program&#10;&#10;Description automatically generated">
            <a:extLst>
              <a:ext uri="{FF2B5EF4-FFF2-40B4-BE49-F238E27FC236}">
                <a16:creationId xmlns:a16="http://schemas.microsoft.com/office/drawing/2014/main" id="{30A40D1A-778A-029E-907A-9810A9B59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154" y="1690688"/>
            <a:ext cx="4089451" cy="4351338"/>
          </a:xfrm>
        </p:spPr>
      </p:pic>
      <p:pic>
        <p:nvPicPr>
          <p:cNvPr id="7" name="Picture 6" descr="A screen shot of a computer&#10;&#10;Description automatically generated">
            <a:extLst>
              <a:ext uri="{FF2B5EF4-FFF2-40B4-BE49-F238E27FC236}">
                <a16:creationId xmlns:a16="http://schemas.microsoft.com/office/drawing/2014/main" id="{BEDD0A67-665A-1389-9BCA-A7DEA1443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559" y="3371057"/>
            <a:ext cx="4229100" cy="990600"/>
          </a:xfrm>
          <a:prstGeom prst="rect">
            <a:avLst/>
          </a:prstGeom>
        </p:spPr>
      </p:pic>
    </p:spTree>
    <p:extLst>
      <p:ext uri="{BB962C8B-B14F-4D97-AF65-F5344CB8AC3E}">
        <p14:creationId xmlns:p14="http://schemas.microsoft.com/office/powerpoint/2010/main" val="9705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B8C7-2393-4027-BD59-F055181A82AF}"/>
              </a:ext>
            </a:extLst>
          </p:cNvPr>
          <p:cNvSpPr>
            <a:spLocks noGrp="1"/>
          </p:cNvSpPr>
          <p:nvPr>
            <p:ph type="title"/>
          </p:nvPr>
        </p:nvSpPr>
        <p:spPr/>
        <p:txBody>
          <a:bodyPr/>
          <a:lstStyle/>
          <a:p>
            <a:r>
              <a:rPr lang="en-US" sz="4400" dirty="0">
                <a:effectLst/>
                <a:latin typeface="+mn-lt"/>
                <a:ea typeface="Arial" panose="020B0604020202020204" pitchFamily="34" charset="0"/>
                <a:cs typeface="Times New Roman" panose="02020603050405020304" pitchFamily="18" charset="0"/>
              </a:rPr>
              <a:t>Evaluating the Model </a:t>
            </a:r>
            <a:r>
              <a:rPr lang="en-US" dirty="0">
                <a:latin typeface="+mn-lt"/>
                <a:ea typeface="Arial" panose="020B0604020202020204" pitchFamily="34" charset="0"/>
                <a:cs typeface="Times New Roman" panose="02020603050405020304" pitchFamily="18" charset="0"/>
              </a:rPr>
              <a:t>U</a:t>
            </a:r>
            <a:r>
              <a:rPr lang="en-US" sz="4400" dirty="0">
                <a:effectLst/>
                <a:latin typeface="+mn-lt"/>
                <a:ea typeface="Arial" panose="020B0604020202020204" pitchFamily="34" charset="0"/>
                <a:cs typeface="Times New Roman" panose="02020603050405020304" pitchFamily="18" charset="0"/>
              </a:rPr>
              <a:t>sing Test Data Set </a:t>
            </a:r>
            <a:endParaRPr lang="en-US" dirty="0"/>
          </a:p>
        </p:txBody>
      </p:sp>
      <p:pic>
        <p:nvPicPr>
          <p:cNvPr id="5" name="Content Placeholder 4" descr="A screen shot of a computer program&#10;&#10;Description automatically generated">
            <a:extLst>
              <a:ext uri="{FF2B5EF4-FFF2-40B4-BE49-F238E27FC236}">
                <a16:creationId xmlns:a16="http://schemas.microsoft.com/office/drawing/2014/main" id="{9F2AC01E-1258-F889-51A2-58C9F11D77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569" y="1690688"/>
            <a:ext cx="5345431" cy="4351338"/>
          </a:xfrm>
        </p:spPr>
      </p:pic>
      <p:pic>
        <p:nvPicPr>
          <p:cNvPr id="7" name="Picture 6">
            <a:extLst>
              <a:ext uri="{FF2B5EF4-FFF2-40B4-BE49-F238E27FC236}">
                <a16:creationId xmlns:a16="http://schemas.microsoft.com/office/drawing/2014/main" id="{EC6F2485-D9AF-A026-6E18-F86022C62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396456"/>
            <a:ext cx="3987800" cy="1023143"/>
          </a:xfrm>
          <a:prstGeom prst="rect">
            <a:avLst/>
          </a:prstGeom>
        </p:spPr>
      </p:pic>
    </p:spTree>
    <p:extLst>
      <p:ext uri="{BB962C8B-B14F-4D97-AF65-F5344CB8AC3E}">
        <p14:creationId xmlns:p14="http://schemas.microsoft.com/office/powerpoint/2010/main" val="406395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BBA95-1FC1-4C2B-BDD9-3C555E86155C}"/>
              </a:ext>
            </a:extLst>
          </p:cNvPr>
          <p:cNvSpPr>
            <a:spLocks noGrp="1"/>
          </p:cNvSpPr>
          <p:nvPr>
            <p:ph type="title"/>
          </p:nvPr>
        </p:nvSpPr>
        <p:spPr>
          <a:xfrm>
            <a:off x="761800" y="762001"/>
            <a:ext cx="5334197" cy="1708242"/>
          </a:xfrm>
        </p:spPr>
        <p:txBody>
          <a:bodyPr anchor="ctr">
            <a:normAutofit/>
          </a:bodyPr>
          <a:lstStyle/>
          <a:p>
            <a:r>
              <a:rPr lang="en-US" sz="4000">
                <a:effectLst/>
                <a:latin typeface="+mn-lt"/>
                <a:ea typeface="Arial" panose="020B0604020202020204" pitchFamily="34" charset="0"/>
                <a:cs typeface="Times New Roman" panose="02020603050405020304" pitchFamily="18" charset="0"/>
              </a:rPr>
              <a:t>Conclusion</a:t>
            </a:r>
            <a:endParaRPr lang="en-US" sz="4000"/>
          </a:p>
        </p:txBody>
      </p:sp>
      <p:sp>
        <p:nvSpPr>
          <p:cNvPr id="3" name="Content Placeholder 2">
            <a:extLst>
              <a:ext uri="{FF2B5EF4-FFF2-40B4-BE49-F238E27FC236}">
                <a16:creationId xmlns:a16="http://schemas.microsoft.com/office/drawing/2014/main" id="{D4A1D1F7-7039-4375-83F6-80EF78F7F63B}"/>
              </a:ext>
            </a:extLst>
          </p:cNvPr>
          <p:cNvSpPr>
            <a:spLocks noGrp="1"/>
          </p:cNvSpPr>
          <p:nvPr>
            <p:ph idx="1"/>
          </p:nvPr>
        </p:nvSpPr>
        <p:spPr>
          <a:xfrm>
            <a:off x="761800" y="2470244"/>
            <a:ext cx="5334197" cy="3769835"/>
          </a:xfrm>
        </p:spPr>
        <p:txBody>
          <a:bodyPr anchor="ctr">
            <a:normAutofit/>
          </a:bodyPr>
          <a:lstStyle/>
          <a:p>
            <a:pPr marL="0" indent="0">
              <a:buNone/>
            </a:pPr>
            <a:r>
              <a:rPr lang="en-US" sz="1300"/>
              <a:t>In conclusion, the analysis and implementation of machine learning models, specifically linear regression and polynomial regression, to address the pizza delivery delay issue generated beneficial conclusions. The dataset, which included factors such as order preparation time, distance, and the number of orders handled at the same time, was used to train and evaluate the models. To predict actual delivery times, both linear regression and polynomial regression were used.</a:t>
            </a:r>
          </a:p>
          <a:p>
            <a:pPr marL="0" indent="0">
              <a:buNone/>
            </a:pPr>
            <a:r>
              <a:rPr lang="en-US" sz="1300"/>
              <a:t>The evaluation of these models, using metrics such as Mean Squared Error (MSE) and R-squared (R2) score, proved their usefulness in capturing and interpreting the correlations between the input variables and delivery times. The features picked had a substantial impact on prediction accuracy. </a:t>
            </a:r>
          </a:p>
          <a:p>
            <a:pPr marL="0" indent="0">
              <a:buNone/>
            </a:pPr>
            <a:r>
              <a:rPr lang="en-US" sz="1300"/>
              <a:t>While both linear and polynomial regression models predicted delivery times successfully, additional refining and optimization of feature selection should improve model performance. Additionally, constant data collection and model retraining based on real-time information would help to continuously improve pizza delivery time prediction. Overall, the use of machine learning techniques has aided in addressing and optimizing the pizza delivery process.</a:t>
            </a:r>
          </a:p>
          <a:p>
            <a:pPr marL="0" indent="0">
              <a:buNone/>
            </a:pPr>
            <a:endParaRPr lang="en-US" sz="1300"/>
          </a:p>
          <a:p>
            <a:pPr marL="0" indent="0">
              <a:buNone/>
            </a:pPr>
            <a:endParaRPr lang="en-US" sz="1300"/>
          </a:p>
          <a:p>
            <a:endParaRPr lang="en-US" sz="1300"/>
          </a:p>
          <a:p>
            <a:endParaRPr lang="en-US" sz="1300"/>
          </a:p>
        </p:txBody>
      </p:sp>
      <p:pic>
        <p:nvPicPr>
          <p:cNvPr id="5" name="Picture 4" descr="Codes on papers">
            <a:extLst>
              <a:ext uri="{FF2B5EF4-FFF2-40B4-BE49-F238E27FC236}">
                <a16:creationId xmlns:a16="http://schemas.microsoft.com/office/drawing/2014/main" id="{E87AEDB1-4E7A-3C18-7761-8370106953E4}"/>
              </a:ext>
            </a:extLst>
          </p:cNvPr>
          <p:cNvPicPr>
            <a:picLocks noChangeAspect="1"/>
          </p:cNvPicPr>
          <p:nvPr/>
        </p:nvPicPr>
        <p:blipFill rotWithShape="1">
          <a:blip r:embed="rId2"/>
          <a:srcRect l="25055" r="2310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20935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A4C9-6FF7-48B8-BA41-CCC481A5EEB7}"/>
              </a:ext>
            </a:extLst>
          </p:cNvPr>
          <p:cNvSpPr>
            <a:spLocks noGrp="1"/>
          </p:cNvSpPr>
          <p:nvPr>
            <p:ph type="title"/>
          </p:nvPr>
        </p:nvSpPr>
        <p:spPr>
          <a:xfrm>
            <a:off x="5868557" y="1138036"/>
            <a:ext cx="5444382" cy="1402470"/>
          </a:xfrm>
        </p:spPr>
        <p:txBody>
          <a:bodyPr anchor="t">
            <a:normAutofit/>
          </a:bodyPr>
          <a:lstStyle/>
          <a:p>
            <a:pPr marL="0" marR="0" lvl="0" indent="0" defTabSz="914400" rtl="0" eaLnBrk="1" fontAlgn="auto" latinLnBrk="0" hangingPunct="1">
              <a:spcBef>
                <a:spcPts val="0"/>
              </a:spcBef>
              <a:spcAft>
                <a:spcPts val="0"/>
              </a:spcAft>
              <a:tabLst/>
              <a:defRPr/>
            </a:pPr>
            <a:r>
              <a:rPr lang="en-US" sz="3200">
                <a:effectLst/>
                <a:latin typeface="+mn-lt"/>
                <a:ea typeface="Arial" panose="020B0604020202020204" pitchFamily="34" charset="0"/>
                <a:cs typeface="Times New Roman" panose="02020603050405020304" pitchFamily="18" charset="0"/>
              </a:rPr>
              <a:t>Challenges </a:t>
            </a:r>
            <a:endParaRPr lang="en-US" sz="3200">
              <a:effectLst/>
              <a:latin typeface="+mn-lt"/>
              <a:ea typeface="Arial" panose="020B0604020202020204" pitchFamily="34" charset="0"/>
            </a:endParaRPr>
          </a:p>
        </p:txBody>
      </p:sp>
      <p:pic>
        <p:nvPicPr>
          <p:cNvPr id="7" name="Picture 6" descr="White puzzle with one red piece">
            <a:extLst>
              <a:ext uri="{FF2B5EF4-FFF2-40B4-BE49-F238E27FC236}">
                <a16:creationId xmlns:a16="http://schemas.microsoft.com/office/drawing/2014/main" id="{D1268BEC-2A87-7230-8644-6A5E9D0697C2}"/>
              </a:ext>
            </a:extLst>
          </p:cNvPr>
          <p:cNvPicPr>
            <a:picLocks noChangeAspect="1"/>
          </p:cNvPicPr>
          <p:nvPr/>
        </p:nvPicPr>
        <p:blipFill rotWithShape="1">
          <a:blip r:embed="rId2"/>
          <a:srcRect l="29677" r="28073"/>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0403F4A-6358-46FA-A1C3-78FEFA8D61A7}"/>
              </a:ext>
            </a:extLst>
          </p:cNvPr>
          <p:cNvSpPr>
            <a:spLocks noGrp="1"/>
          </p:cNvSpPr>
          <p:nvPr>
            <p:ph idx="1"/>
          </p:nvPr>
        </p:nvSpPr>
        <p:spPr>
          <a:xfrm>
            <a:off x="5868557" y="2551176"/>
            <a:ext cx="5444382" cy="3591207"/>
          </a:xfrm>
        </p:spPr>
        <p:txBody>
          <a:bodyPr>
            <a:normAutofit/>
          </a:bodyPr>
          <a:lstStyle/>
          <a:p>
            <a:pPr marL="0" indent="0">
              <a:buNone/>
            </a:pPr>
            <a:r>
              <a:rPr lang="en-US" sz="1100"/>
              <a:t>Several obstacles were faced while tackling the pizza delivery delay issue with machine learning models. To begin, data collection and preparation were challenging, as getting a broad dataset with representative situations, such as different times of day, weather conditions, and distances, required careful planning and execution.</a:t>
            </a:r>
          </a:p>
          <a:p>
            <a:pPr marL="0" indent="0">
              <a:buNone/>
            </a:pPr>
            <a:r>
              <a:rPr lang="en-US" sz="1100"/>
              <a:t>Another challenge was selecting relevant features for the models. A thorough investigation was required to determine which parameters had the greatest impact on delivery timeframes, and the inclusion or deletion of specific variables could affect the model's accuracy.</a:t>
            </a:r>
          </a:p>
          <a:p>
            <a:pPr marL="0" indent="0">
              <a:buNone/>
            </a:pPr>
            <a:r>
              <a:rPr lang="en-US" sz="1100"/>
              <a:t>Implementing polynomial regression and linear regression models was also difficult. Iterative testing was necessary to discover the ideal configuration for fine-tuning hyperparameters such as the degree of the polynomial features. Also, ensuring model generalization to new data and preventing overfitting and underfitting were continuous concerns.</a:t>
            </a:r>
          </a:p>
          <a:p>
            <a:pPr marL="0" indent="0">
              <a:buNone/>
            </a:pPr>
            <a:r>
              <a:rPr lang="en-US" sz="1100"/>
              <a:t>In conclusion, evaluating and presenting the outcomes of the machine learning models to stakeholders who may not be aware with the models' complexities proved difficult. Clear and straightforward communication was required to effectively express the models' merits, limitations, and implications.</a:t>
            </a:r>
          </a:p>
          <a:p>
            <a:pPr marL="0" indent="0">
              <a:buNone/>
            </a:pPr>
            <a:r>
              <a:rPr lang="en-US" sz="1100"/>
              <a:t>Despite these difficulties, the event provided useful insights into the intricacies of applying machine learning to real-world business settings, emphasizing the significance of thorough data preparation, feature selection, and continual model review and modification.</a:t>
            </a:r>
          </a:p>
          <a:p>
            <a:pPr marL="0" indent="0">
              <a:buNone/>
            </a:pPr>
            <a:endParaRPr lang="en-US" sz="1100"/>
          </a:p>
          <a:p>
            <a:endParaRPr lang="en-US" sz="1100"/>
          </a:p>
          <a:p>
            <a:endParaRPr lang="en-US" sz="1100"/>
          </a:p>
          <a:p>
            <a:endParaRPr lang="en-US" sz="1100"/>
          </a:p>
        </p:txBody>
      </p:sp>
    </p:spTree>
    <p:extLst>
      <p:ext uri="{BB962C8B-B14F-4D97-AF65-F5344CB8AC3E}">
        <p14:creationId xmlns:p14="http://schemas.microsoft.com/office/powerpoint/2010/main" val="301879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935DB0-36D0-5C2E-7342-262D35382F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97023" y="1983966"/>
            <a:ext cx="6861971" cy="2886104"/>
          </a:xfrm>
          <a:prstGeom prst="rect">
            <a:avLst/>
          </a:prstGeom>
          <a:gradFill flip="none" rotWithShape="1">
            <a:gsLst>
              <a:gs pos="0">
                <a:schemeClr val="accent5">
                  <a:lumMod val="75000"/>
                </a:schemeClr>
              </a:gs>
              <a:gs pos="42000">
                <a:schemeClr val="accent5">
                  <a:lumMod val="60000"/>
                  <a:lumOff val="40000"/>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D31893-BB06-4F90-7CCA-0A7A2694F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733719" y="2386659"/>
            <a:ext cx="6858001" cy="2089350"/>
          </a:xfrm>
          <a:prstGeom prst="rect">
            <a:avLst/>
          </a:prstGeom>
          <a:gradFill flip="none" rotWithShape="1">
            <a:gsLst>
              <a:gs pos="10000">
                <a:schemeClr val="accent5"/>
              </a:gs>
              <a:gs pos="64000">
                <a:schemeClr val="accent2">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F8ABF93-7FE7-6D3B-6AD7-C3921745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177885" y="2763688"/>
            <a:ext cx="4029510" cy="4096646"/>
          </a:xfrm>
          <a:prstGeom prst="rect">
            <a:avLst/>
          </a:prstGeom>
          <a:gradFill flip="none" rotWithShape="1">
            <a:gsLst>
              <a:gs pos="0">
                <a:schemeClr val="accent2"/>
              </a:gs>
              <a:gs pos="54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D3C4FB21-0C2C-3F62-3EC5-DD378DBD3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4421" y="-3983511"/>
            <a:ext cx="3140765" cy="11107790"/>
          </a:xfrm>
          <a:prstGeom prst="rect">
            <a:avLst/>
          </a:prstGeom>
          <a:gradFill>
            <a:gsLst>
              <a:gs pos="0">
                <a:schemeClr val="accent2"/>
              </a:gs>
              <a:gs pos="37000">
                <a:schemeClr val="accent5">
                  <a:lumMod val="60000"/>
                  <a:lumOff val="40000"/>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314AB-60AC-4DA5-94C7-AEB1ABDC279D}"/>
              </a:ext>
            </a:extLst>
          </p:cNvPr>
          <p:cNvSpPr>
            <a:spLocks noGrp="1"/>
          </p:cNvSpPr>
          <p:nvPr>
            <p:ph type="title"/>
          </p:nvPr>
        </p:nvSpPr>
        <p:spPr/>
        <p:txBody>
          <a:bodyPr/>
          <a:lstStyle/>
          <a:p>
            <a:r>
              <a:rPr lang="en-US">
                <a:effectLst/>
                <a:latin typeface="+mn-lt"/>
                <a:ea typeface="Arial" panose="020B0604020202020204" pitchFamily="34" charset="0"/>
                <a:cs typeface="Times New Roman" panose="02020603050405020304" pitchFamily="18" charset="0"/>
              </a:rPr>
              <a:t>Career Skills </a:t>
            </a:r>
            <a:r>
              <a:rPr lang="en-US" dirty="0">
                <a:latin typeface="+mn-lt"/>
                <a:ea typeface="Arial" panose="020B0604020202020204" pitchFamily="34" charset="0"/>
                <a:cs typeface="Times New Roman" panose="02020603050405020304" pitchFamily="18" charset="0"/>
              </a:rPr>
              <a:t>O</a:t>
            </a:r>
            <a:r>
              <a:rPr lang="en-US">
                <a:effectLst/>
                <a:latin typeface="+mn-lt"/>
                <a:ea typeface="Arial" panose="020B0604020202020204" pitchFamily="34" charset="0"/>
                <a:cs typeface="Times New Roman" panose="02020603050405020304" pitchFamily="18" charset="0"/>
              </a:rPr>
              <a:t>btained </a:t>
            </a:r>
            <a:endParaRPr lang="en-US" dirty="0"/>
          </a:p>
        </p:txBody>
      </p:sp>
      <p:graphicFrame>
        <p:nvGraphicFramePr>
          <p:cNvPr id="5" name="Content Placeholder 2">
            <a:extLst>
              <a:ext uri="{FF2B5EF4-FFF2-40B4-BE49-F238E27FC236}">
                <a16:creationId xmlns:a16="http://schemas.microsoft.com/office/drawing/2014/main" id="{08D6A34E-1E90-214B-C983-AB6FC1FA38E0}"/>
              </a:ext>
            </a:extLst>
          </p:cNvPr>
          <p:cNvGraphicFramePr>
            <a:graphicFrameLocks noGrp="1"/>
          </p:cNvGraphicFramePr>
          <p:nvPr>
            <p:ph idx="1"/>
          </p:nvPr>
        </p:nvGraphicFramePr>
        <p:xfrm>
          <a:off x="838200" y="1825625"/>
          <a:ext cx="10515600" cy="4523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60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9A3-B048-4BF9-BED3-2EAD9E0B728A}"/>
              </a:ext>
            </a:extLst>
          </p:cNvPr>
          <p:cNvSpPr>
            <a:spLocks noGrp="1"/>
          </p:cNvSpPr>
          <p:nvPr>
            <p:ph type="title"/>
          </p:nvPr>
        </p:nvSpPr>
        <p:spPr/>
        <p:txBody>
          <a:bodyPr/>
          <a:lstStyle/>
          <a:p>
            <a:r>
              <a:rPr lang="en-US" dirty="0"/>
              <a:t>Website Link</a:t>
            </a:r>
          </a:p>
        </p:txBody>
      </p:sp>
      <p:sp>
        <p:nvSpPr>
          <p:cNvPr id="3" name="Content Placeholder 2">
            <a:extLst>
              <a:ext uri="{FF2B5EF4-FFF2-40B4-BE49-F238E27FC236}">
                <a16:creationId xmlns:a16="http://schemas.microsoft.com/office/drawing/2014/main" id="{45ECA95A-0022-49DF-BDB4-97D4F29C03FA}"/>
              </a:ext>
            </a:extLst>
          </p:cNvPr>
          <p:cNvSpPr>
            <a:spLocks noGrp="1"/>
          </p:cNvSpPr>
          <p:nvPr>
            <p:ph idx="1"/>
          </p:nvPr>
        </p:nvSpPr>
        <p:spPr/>
        <p:txBody>
          <a:bodyPr/>
          <a:lstStyle/>
          <a:p>
            <a:r>
              <a:rPr lang="en-US" dirty="0">
                <a:hlinkClick r:id="rId2"/>
              </a:rPr>
              <a:t>https://diallowill.wixsite.com/</a:t>
            </a:r>
            <a:r>
              <a:rPr lang="en-US">
                <a:hlinkClick r:id="rId2"/>
              </a:rPr>
              <a:t>mysite</a:t>
            </a:r>
            <a:endParaRPr lang="en-US" dirty="0"/>
          </a:p>
        </p:txBody>
      </p:sp>
    </p:spTree>
    <p:extLst>
      <p:ext uri="{BB962C8B-B14F-4D97-AF65-F5344CB8AC3E}">
        <p14:creationId xmlns:p14="http://schemas.microsoft.com/office/powerpoint/2010/main" val="251914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FE0E64-2710-4576-AD0F-8BCAE0679DBC}"/>
              </a:ext>
            </a:extLst>
          </p:cNvPr>
          <p:cNvSpPr>
            <a:spLocks noGrp="1"/>
          </p:cNvSpPr>
          <p:nvPr>
            <p:ph type="title"/>
          </p:nvPr>
        </p:nvSpPr>
        <p:spPr>
          <a:xfrm>
            <a:off x="838200" y="556995"/>
            <a:ext cx="10515600" cy="1133693"/>
          </a:xfrm>
        </p:spPr>
        <p:txBody>
          <a:bodyPr>
            <a:normAutofit/>
          </a:bodyPr>
          <a:lstStyle/>
          <a:p>
            <a:r>
              <a:rPr lang="en-US" sz="5200" dirty="0"/>
              <a:t>Points Allocation for Final Project</a:t>
            </a:r>
          </a:p>
        </p:txBody>
      </p:sp>
      <p:graphicFrame>
        <p:nvGraphicFramePr>
          <p:cNvPr id="7" name="Table 7">
            <a:extLst>
              <a:ext uri="{FF2B5EF4-FFF2-40B4-BE49-F238E27FC236}">
                <a16:creationId xmlns:a16="http://schemas.microsoft.com/office/drawing/2014/main" id="{26EB7746-905F-4A0D-9F70-B37B004E5469}"/>
              </a:ext>
            </a:extLst>
          </p:cNvPr>
          <p:cNvGraphicFramePr>
            <a:graphicFrameLocks noGrp="1"/>
          </p:cNvGraphicFramePr>
          <p:nvPr>
            <p:extLst>
              <p:ext uri="{D42A27DB-BD31-4B8C-83A1-F6EECF244321}">
                <p14:modId xmlns:p14="http://schemas.microsoft.com/office/powerpoint/2010/main" val="901734606"/>
              </p:ext>
            </p:extLst>
          </p:nvPr>
        </p:nvGraphicFramePr>
        <p:xfrm>
          <a:off x="2771162" y="1553790"/>
          <a:ext cx="5869498" cy="2804160"/>
        </p:xfrm>
        <a:graphic>
          <a:graphicData uri="http://schemas.openxmlformats.org/drawingml/2006/table">
            <a:tbl>
              <a:tblPr firstRow="1" bandRow="1">
                <a:tableStyleId>{5C22544A-7EE6-4342-B048-85BDC9FD1C3A}</a:tableStyleId>
              </a:tblPr>
              <a:tblGrid>
                <a:gridCol w="5106100">
                  <a:extLst>
                    <a:ext uri="{9D8B030D-6E8A-4147-A177-3AD203B41FA5}">
                      <a16:colId xmlns:a16="http://schemas.microsoft.com/office/drawing/2014/main" val="2318945271"/>
                    </a:ext>
                  </a:extLst>
                </a:gridCol>
                <a:gridCol w="763398">
                  <a:extLst>
                    <a:ext uri="{9D8B030D-6E8A-4147-A177-3AD203B41FA5}">
                      <a16:colId xmlns:a16="http://schemas.microsoft.com/office/drawing/2014/main" val="743572858"/>
                    </a:ext>
                  </a:extLst>
                </a:gridCol>
              </a:tblGrid>
              <a:tr h="268605">
                <a:tc>
                  <a:txBody>
                    <a:bodyPr/>
                    <a:lstStyle/>
                    <a:p>
                      <a:r>
                        <a:rPr lang="en-US" sz="1400" dirty="0">
                          <a:latin typeface="+mn-lt"/>
                        </a:rPr>
                        <a:t>Item</a:t>
                      </a:r>
                    </a:p>
                  </a:txBody>
                  <a:tcPr/>
                </a:tc>
                <a:tc>
                  <a:txBody>
                    <a:bodyPr/>
                    <a:lstStyle/>
                    <a:p>
                      <a:r>
                        <a:rPr lang="en-US" sz="1400" dirty="0">
                          <a:latin typeface="+mn-lt"/>
                        </a:rPr>
                        <a:t>Points</a:t>
                      </a:r>
                    </a:p>
                  </a:txBody>
                  <a:tcPr/>
                </a:tc>
                <a:extLst>
                  <a:ext uri="{0D108BD9-81ED-4DB2-BD59-A6C34878D82A}">
                    <a16:rowId xmlns:a16="http://schemas.microsoft.com/office/drawing/2014/main" val="3520193739"/>
                  </a:ext>
                </a:extLst>
              </a:tr>
              <a:tr h="26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Identify necessary process to establish improvements</a:t>
                      </a:r>
                      <a:r>
                        <a:rPr lang="en-US" sz="1800" kern="1200" dirty="0">
                          <a:solidFill>
                            <a:schemeClr val="dk1"/>
                          </a:solidFill>
                          <a:effectLst/>
                          <a:latin typeface="+mn-lt"/>
                          <a:ea typeface="+mn-ea"/>
                          <a:cs typeface="+mn-cs"/>
                        </a:rPr>
                        <a:t>. </a:t>
                      </a:r>
                      <a:endParaRPr lang="en-US" sz="1400" dirty="0">
                        <a:latin typeface="+mn-lt"/>
                      </a:endParaRPr>
                    </a:p>
                  </a:txBody>
                  <a:tcPr/>
                </a:tc>
                <a:tc>
                  <a:txBody>
                    <a:bodyPr/>
                    <a:lstStyle/>
                    <a:p>
                      <a:r>
                        <a:rPr lang="en-US" sz="1400" dirty="0">
                          <a:latin typeface="+mn-lt"/>
                        </a:rPr>
                        <a:t>15</a:t>
                      </a:r>
                    </a:p>
                  </a:txBody>
                  <a:tcPr/>
                </a:tc>
                <a:extLst>
                  <a:ext uri="{0D108BD9-81ED-4DB2-BD59-A6C34878D82A}">
                    <a16:rowId xmlns:a16="http://schemas.microsoft.com/office/drawing/2014/main" val="4272100575"/>
                  </a:ext>
                </a:extLst>
              </a:tr>
              <a:tr h="268605">
                <a:tc>
                  <a:txBody>
                    <a:bodyPr/>
                    <a:lstStyle/>
                    <a:p>
                      <a:r>
                        <a:rPr lang="en-US" sz="1200" kern="1200" dirty="0">
                          <a:solidFill>
                            <a:schemeClr val="dk1"/>
                          </a:solidFill>
                          <a:effectLst/>
                          <a:latin typeface="+mn-lt"/>
                          <a:ea typeface="+mn-ea"/>
                          <a:cs typeface="+mn-cs"/>
                        </a:rPr>
                        <a:t>Demonstrate data preparation using normalization.</a:t>
                      </a:r>
                    </a:p>
                  </a:txBody>
                  <a:tcPr/>
                </a:tc>
                <a:tc>
                  <a:txBody>
                    <a:bodyPr/>
                    <a:lstStyle/>
                    <a:p>
                      <a:r>
                        <a:rPr lang="en-US" sz="1400" dirty="0">
                          <a:latin typeface="+mn-lt"/>
                        </a:rPr>
                        <a:t>20</a:t>
                      </a:r>
                    </a:p>
                  </a:txBody>
                  <a:tcPr/>
                </a:tc>
                <a:extLst>
                  <a:ext uri="{0D108BD9-81ED-4DB2-BD59-A6C34878D82A}">
                    <a16:rowId xmlns:a16="http://schemas.microsoft.com/office/drawing/2014/main" val="691152623"/>
                  </a:ext>
                </a:extLst>
              </a:tr>
              <a:tr h="26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Demonstrate communication skills in various environments and contexts.</a:t>
                      </a:r>
                      <a:endParaRPr lang="en-US" sz="1200" dirty="0">
                        <a:effectLst/>
                        <a:latin typeface="+mn-lt"/>
                        <a:ea typeface="Arial" panose="020B0604020202020204" pitchFamily="34" charset="0"/>
                      </a:endParaRPr>
                    </a:p>
                  </a:txBody>
                  <a:tcPr/>
                </a:tc>
                <a:tc>
                  <a:txBody>
                    <a:bodyPr/>
                    <a:lstStyle/>
                    <a:p>
                      <a:r>
                        <a:rPr lang="en-US" sz="1400" dirty="0">
                          <a:latin typeface="+mn-lt"/>
                        </a:rPr>
                        <a:t>25</a:t>
                      </a:r>
                    </a:p>
                  </a:txBody>
                  <a:tcPr/>
                </a:tc>
                <a:extLst>
                  <a:ext uri="{0D108BD9-81ED-4DB2-BD59-A6C34878D82A}">
                    <a16:rowId xmlns:a16="http://schemas.microsoft.com/office/drawing/2014/main" val="2674972122"/>
                  </a:ext>
                </a:extLst>
              </a:tr>
              <a:tr h="26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Test/Train system utilizing Linear Regression. </a:t>
                      </a:r>
                      <a:endParaRPr lang="en-US" sz="1200" dirty="0">
                        <a:effectLst/>
                        <a:latin typeface="+mn-lt"/>
                        <a:ea typeface="Arial" panose="020B0604020202020204" pitchFamily="34" charset="0"/>
                      </a:endParaRPr>
                    </a:p>
                  </a:txBody>
                  <a:tcPr/>
                </a:tc>
                <a:tc>
                  <a:txBody>
                    <a:bodyPr/>
                    <a:lstStyle/>
                    <a:p>
                      <a:r>
                        <a:rPr lang="en-US" sz="1400" dirty="0">
                          <a:latin typeface="+mn-lt"/>
                        </a:rPr>
                        <a:t>25</a:t>
                      </a:r>
                    </a:p>
                  </a:txBody>
                  <a:tcPr/>
                </a:tc>
                <a:extLst>
                  <a:ext uri="{0D108BD9-81ED-4DB2-BD59-A6C34878D82A}">
                    <a16:rowId xmlns:a16="http://schemas.microsoft.com/office/drawing/2014/main" val="2154181867"/>
                  </a:ext>
                </a:extLst>
              </a:tr>
              <a:tr h="26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Build an Evaluate Model with all ML metrics.</a:t>
                      </a:r>
                      <a:endParaRPr lang="en-US" sz="1200" dirty="0">
                        <a:effectLst/>
                        <a:latin typeface="+mn-lt"/>
                        <a:ea typeface="Arial" panose="020B0604020202020204" pitchFamily="34" charset="0"/>
                      </a:endParaRPr>
                    </a:p>
                  </a:txBody>
                  <a:tcPr/>
                </a:tc>
                <a:tc>
                  <a:txBody>
                    <a:bodyPr/>
                    <a:lstStyle/>
                    <a:p>
                      <a:r>
                        <a:rPr lang="en-US" sz="1400" dirty="0">
                          <a:latin typeface="+mn-lt"/>
                        </a:rPr>
                        <a:t>25</a:t>
                      </a:r>
                    </a:p>
                  </a:txBody>
                  <a:tcPr/>
                </a:tc>
                <a:extLst>
                  <a:ext uri="{0D108BD9-81ED-4DB2-BD59-A6C34878D82A}">
                    <a16:rowId xmlns:a16="http://schemas.microsoft.com/office/drawing/2014/main" val="397657705"/>
                  </a:ext>
                </a:extLst>
              </a:tr>
              <a:tr h="26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Implement Score Model for the experiment. </a:t>
                      </a:r>
                      <a:endParaRPr lang="en-US" sz="1200" dirty="0">
                        <a:effectLst/>
                        <a:latin typeface="+mn-lt"/>
                        <a:ea typeface="Arial" panose="020B0604020202020204" pitchFamily="34" charset="0"/>
                      </a:endParaRPr>
                    </a:p>
                  </a:txBody>
                  <a:tcPr/>
                </a:tc>
                <a:tc>
                  <a:txBody>
                    <a:bodyPr/>
                    <a:lstStyle/>
                    <a:p>
                      <a:r>
                        <a:rPr lang="en-US" sz="1400" dirty="0">
                          <a:latin typeface="+mn-lt"/>
                        </a:rPr>
                        <a:t>20</a:t>
                      </a:r>
                    </a:p>
                  </a:txBody>
                  <a:tcPr/>
                </a:tc>
                <a:extLst>
                  <a:ext uri="{0D108BD9-81ED-4DB2-BD59-A6C34878D82A}">
                    <a16:rowId xmlns:a16="http://schemas.microsoft.com/office/drawing/2014/main" val="1466492252"/>
                  </a:ext>
                </a:extLst>
              </a:tr>
              <a:tr h="26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Test a system utilizing RSS Computation.</a:t>
                      </a:r>
                      <a:endParaRPr lang="en-US" sz="1200" dirty="0">
                        <a:effectLst/>
                        <a:latin typeface="+mn-lt"/>
                        <a:ea typeface="Arial" panose="020B0604020202020204" pitchFamily="34" charset="0"/>
                      </a:endParaRPr>
                    </a:p>
                  </a:txBody>
                  <a:tcPr/>
                </a:tc>
                <a:tc>
                  <a:txBody>
                    <a:bodyPr/>
                    <a:lstStyle/>
                    <a:p>
                      <a:r>
                        <a:rPr lang="en-US" sz="1400" dirty="0">
                          <a:latin typeface="+mn-lt"/>
                        </a:rPr>
                        <a:t>20</a:t>
                      </a:r>
                    </a:p>
                  </a:txBody>
                  <a:tcPr/>
                </a:tc>
                <a:extLst>
                  <a:ext uri="{0D108BD9-81ED-4DB2-BD59-A6C34878D82A}">
                    <a16:rowId xmlns:a16="http://schemas.microsoft.com/office/drawing/2014/main" val="2798241630"/>
                  </a:ext>
                </a:extLst>
              </a:tr>
              <a:tr h="26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mn-lt"/>
                          <a:ea typeface="Arial" panose="020B0604020202020204" pitchFamily="34" charset="0"/>
                        </a:rPr>
                        <a:t>Total</a:t>
                      </a:r>
                    </a:p>
                  </a:txBody>
                  <a:tcPr/>
                </a:tc>
                <a:tc>
                  <a:txBody>
                    <a:bodyPr/>
                    <a:lstStyle/>
                    <a:p>
                      <a:r>
                        <a:rPr lang="en-US" sz="1400" b="1" dirty="0">
                          <a:latin typeface="+mn-lt"/>
                        </a:rPr>
                        <a:t>150</a:t>
                      </a:r>
                    </a:p>
                  </a:txBody>
                  <a:tcPr/>
                </a:tc>
                <a:extLst>
                  <a:ext uri="{0D108BD9-81ED-4DB2-BD59-A6C34878D82A}">
                    <a16:rowId xmlns:a16="http://schemas.microsoft.com/office/drawing/2014/main" val="692750796"/>
                  </a:ext>
                </a:extLst>
              </a:tr>
            </a:tbl>
          </a:graphicData>
        </a:graphic>
      </p:graphicFrame>
    </p:spTree>
    <p:extLst>
      <p:ext uri="{BB962C8B-B14F-4D97-AF65-F5344CB8AC3E}">
        <p14:creationId xmlns:p14="http://schemas.microsoft.com/office/powerpoint/2010/main" val="367412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a:xfrm>
            <a:off x="838201" y="365125"/>
            <a:ext cx="5251316" cy="1807305"/>
          </a:xfrm>
        </p:spPr>
        <p:txBody>
          <a:bodyPr>
            <a:normAutofit/>
          </a:bodyPr>
          <a:lstStyle/>
          <a:p>
            <a:r>
              <a:rPr lang="en-US" dirty="0"/>
              <a:t>Introduction to the Problem</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a:xfrm>
            <a:off x="838200" y="2333297"/>
            <a:ext cx="4619621" cy="3843666"/>
          </a:xfrm>
        </p:spPr>
        <p:txBody>
          <a:bodyPr>
            <a:normAutofit/>
          </a:bodyPr>
          <a:lstStyle/>
          <a:p>
            <a:pPr marL="0" marR="0" lvl="0" indent="0">
              <a:spcBef>
                <a:spcPts val="0"/>
              </a:spcBef>
              <a:spcAft>
                <a:spcPts val="600"/>
              </a:spcAft>
              <a:buNone/>
            </a:pPr>
            <a:r>
              <a:rPr lang="en-US" sz="2000">
                <a:effectLst/>
                <a:latin typeface="Times New Roman" panose="02020603050405020304" pitchFamily="18" charset="0"/>
                <a:ea typeface="Times New Roman" panose="02020603050405020304" pitchFamily="18" charset="0"/>
              </a:rPr>
              <a:t>The Pizza delivery process is not working well, and the restaurant needs to improve the accuracy of estimated delivery times.</a:t>
            </a:r>
          </a:p>
        </p:txBody>
      </p:sp>
      <p:pic>
        <p:nvPicPr>
          <p:cNvPr id="5" name="Picture 4" descr="Slices of pizza">
            <a:extLst>
              <a:ext uri="{FF2B5EF4-FFF2-40B4-BE49-F238E27FC236}">
                <a16:creationId xmlns:a16="http://schemas.microsoft.com/office/drawing/2014/main" id="{BBB2D3A5-7DF7-ABE6-14D7-FB7124A6C710}"/>
              </a:ext>
            </a:extLst>
          </p:cNvPr>
          <p:cNvPicPr>
            <a:picLocks noChangeAspect="1"/>
          </p:cNvPicPr>
          <p:nvPr/>
        </p:nvPicPr>
        <p:blipFill rotWithShape="1">
          <a:blip r:embed="rId2"/>
          <a:srcRect l="4102" r="4916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3386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Process Identification</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noAutofit/>
          </a:bodyPr>
          <a:lstStyle/>
          <a:p>
            <a:pPr marL="0" marR="0" lvl="0" indent="0" algn="ctr">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To gather information about the delivery process, we can implement a system to log key variables such as:</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Order preparation time</a:t>
            </a: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Distance to the delivery location</a:t>
            </a: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Traffic conditions</a:t>
            </a: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Time of day</a:t>
            </a: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Weather conditions</a:t>
            </a: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Number of orders being processed simultaneously</a:t>
            </a: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Implement a system that records these variables for each delivery, both successful and delayed.</a:t>
            </a:r>
          </a:p>
        </p:txBody>
      </p:sp>
    </p:spTree>
    <p:extLst>
      <p:ext uri="{BB962C8B-B14F-4D97-AF65-F5344CB8AC3E}">
        <p14:creationId xmlns:p14="http://schemas.microsoft.com/office/powerpoint/2010/main" val="424359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effectLst/>
                <a:latin typeface="+mn-lt"/>
                <a:ea typeface="Arial" panose="020B0604020202020204" pitchFamily="34" charset="0"/>
                <a:cs typeface="Times New Roman" panose="02020603050405020304" pitchFamily="18" charset="0"/>
              </a:rPr>
              <a:t>Design and Uploaded </a:t>
            </a:r>
            <a:r>
              <a:rPr lang="en-US" dirty="0">
                <a:latin typeface="+mn-lt"/>
                <a:ea typeface="Arial" panose="020B0604020202020204" pitchFamily="34" charset="0"/>
                <a:cs typeface="Times New Roman" panose="02020603050405020304" pitchFamily="18" charset="0"/>
              </a:rPr>
              <a:t>D</a:t>
            </a:r>
            <a:r>
              <a:rPr lang="en-US" sz="4400" dirty="0">
                <a:effectLst/>
                <a:latin typeface="+mn-lt"/>
                <a:ea typeface="Arial" panose="020B0604020202020204" pitchFamily="34" charset="0"/>
                <a:cs typeface="Times New Roman" panose="02020603050405020304" pitchFamily="18" charset="0"/>
              </a:rPr>
              <a:t>ataset</a:t>
            </a:r>
            <a:endParaRPr lang="en-US" sz="4400" dirty="0">
              <a:effectLst/>
              <a:latin typeface="+mn-lt"/>
              <a:ea typeface="Arial" panose="020B0604020202020204" pitchFamily="34" charset="0"/>
            </a:endParaRPr>
          </a:p>
        </p:txBody>
      </p:sp>
      <p:pic>
        <p:nvPicPr>
          <p:cNvPr id="6" name="Content Placeholder 5" descr="A screenshot of a computer program&#10;&#10;Description automatically generated">
            <a:extLst>
              <a:ext uri="{FF2B5EF4-FFF2-40B4-BE49-F238E27FC236}">
                <a16:creationId xmlns:a16="http://schemas.microsoft.com/office/drawing/2014/main" id="{E63EA5A1-D6F8-EF3C-6B60-5982BC19B5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65288"/>
            <a:ext cx="4204218" cy="4351338"/>
          </a:xfrm>
        </p:spPr>
      </p:pic>
      <p:pic>
        <p:nvPicPr>
          <p:cNvPr id="7" name="Picture 6">
            <a:extLst>
              <a:ext uri="{FF2B5EF4-FFF2-40B4-BE49-F238E27FC236}">
                <a16:creationId xmlns:a16="http://schemas.microsoft.com/office/drawing/2014/main" id="{976C8B72-11E7-505C-28BD-318FB97369A9}"/>
              </a:ext>
            </a:extLst>
          </p:cNvPr>
          <p:cNvPicPr>
            <a:picLocks noChangeAspect="1"/>
          </p:cNvPicPr>
          <p:nvPr/>
        </p:nvPicPr>
        <p:blipFill>
          <a:blip r:embed="rId3"/>
          <a:stretch>
            <a:fillRect/>
          </a:stretch>
        </p:blipFill>
        <p:spPr>
          <a:xfrm>
            <a:off x="5727958" y="2075657"/>
            <a:ext cx="5625841" cy="3530600"/>
          </a:xfrm>
          <a:prstGeom prst="rect">
            <a:avLst/>
          </a:prstGeom>
        </p:spPr>
      </p:pic>
    </p:spTree>
    <p:extLst>
      <p:ext uri="{BB962C8B-B14F-4D97-AF65-F5344CB8AC3E}">
        <p14:creationId xmlns:p14="http://schemas.microsoft.com/office/powerpoint/2010/main" val="135540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2D32-A6EF-45B6-A46E-BFE109A7E546}"/>
              </a:ext>
            </a:extLst>
          </p:cNvPr>
          <p:cNvSpPr>
            <a:spLocks noGrp="1"/>
          </p:cNvSpPr>
          <p:nvPr>
            <p:ph type="title"/>
          </p:nvPr>
        </p:nvSpPr>
        <p:spPr/>
        <p:txBody>
          <a:bodyPr/>
          <a:lstStyle/>
          <a:p>
            <a:r>
              <a:rPr lang="en-US" sz="4400" dirty="0">
                <a:effectLst/>
                <a:latin typeface="+mn-lt"/>
                <a:ea typeface="Arial" panose="020B0604020202020204" pitchFamily="34" charset="0"/>
                <a:cs typeface="Times New Roman" panose="02020603050405020304" pitchFamily="18" charset="0"/>
              </a:rPr>
              <a:t>Data Preparation (Cleansing/Normalization) </a:t>
            </a:r>
            <a:endParaRPr lang="en-US" dirty="0"/>
          </a:p>
        </p:txBody>
      </p:sp>
      <p:pic>
        <p:nvPicPr>
          <p:cNvPr id="5" name="Content Placeholder 4" descr="A screen shot of a computer program&#10;&#10;Description automatically generated">
            <a:extLst>
              <a:ext uri="{FF2B5EF4-FFF2-40B4-BE49-F238E27FC236}">
                <a16:creationId xmlns:a16="http://schemas.microsoft.com/office/drawing/2014/main" id="{48DB70CD-5E72-4E47-157A-A4F2A72A0E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300" y="1690688"/>
            <a:ext cx="4427343" cy="4802187"/>
          </a:xfrm>
        </p:spPr>
      </p:pic>
      <p:pic>
        <p:nvPicPr>
          <p:cNvPr id="7" name="Picture 6" descr="A screenshot of a computer&#10;&#10;Description automatically generated">
            <a:extLst>
              <a:ext uri="{FF2B5EF4-FFF2-40B4-BE49-F238E27FC236}">
                <a16:creationId xmlns:a16="http://schemas.microsoft.com/office/drawing/2014/main" id="{B1B11BF4-2431-6C0F-4FF6-0C0AEA9D0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700" y="2141537"/>
            <a:ext cx="6223000" cy="2360613"/>
          </a:xfrm>
          <a:prstGeom prst="rect">
            <a:avLst/>
          </a:prstGeom>
        </p:spPr>
      </p:pic>
    </p:spTree>
    <p:extLst>
      <p:ext uri="{BB962C8B-B14F-4D97-AF65-F5344CB8AC3E}">
        <p14:creationId xmlns:p14="http://schemas.microsoft.com/office/powerpoint/2010/main" val="271347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1D7BE-B696-4F71-BD8A-C856AA0B7F25}"/>
              </a:ext>
            </a:extLst>
          </p:cNvPr>
          <p:cNvSpPr>
            <a:spLocks noGrp="1"/>
          </p:cNvSpPr>
          <p:nvPr>
            <p:ph type="title"/>
          </p:nvPr>
        </p:nvSpPr>
        <p:spPr>
          <a:xfrm>
            <a:off x="838201" y="365125"/>
            <a:ext cx="5251316" cy="1807305"/>
          </a:xfrm>
        </p:spPr>
        <p:txBody>
          <a:bodyPr>
            <a:normAutofit/>
          </a:bodyPr>
          <a:lstStyle/>
          <a:p>
            <a:pPr marL="0" marR="0" lvl="0" indent="0" defTabSz="914400" rtl="0" eaLnBrk="1" fontAlgn="auto" latinLnBrk="0" hangingPunct="1">
              <a:spcBef>
                <a:spcPts val="0"/>
              </a:spcBef>
              <a:spcAft>
                <a:spcPts val="0"/>
              </a:spcAft>
              <a:tabLst/>
              <a:defRPr/>
            </a:pPr>
            <a:r>
              <a:rPr lang="en-US">
                <a:effectLst/>
                <a:latin typeface="+mn-lt"/>
                <a:ea typeface="Arial" panose="020B0604020202020204" pitchFamily="34" charset="0"/>
                <a:cs typeface="Times New Roman" panose="02020603050405020304" pitchFamily="18" charset="0"/>
              </a:rPr>
              <a:t>Selecting Features</a:t>
            </a:r>
            <a:endParaRPr lang="en-US">
              <a:effectLst/>
              <a:latin typeface="+mn-lt"/>
              <a:ea typeface="Arial" panose="020B0604020202020204" pitchFamily="34" charset="0"/>
            </a:endParaRPr>
          </a:p>
        </p:txBody>
      </p:sp>
      <p:sp>
        <p:nvSpPr>
          <p:cNvPr id="3" name="Content Placeholder 2">
            <a:extLst>
              <a:ext uri="{FF2B5EF4-FFF2-40B4-BE49-F238E27FC236}">
                <a16:creationId xmlns:a16="http://schemas.microsoft.com/office/drawing/2014/main" id="{7FDFDCC4-2D13-433F-B043-814C4C48BF59}"/>
              </a:ext>
            </a:extLst>
          </p:cNvPr>
          <p:cNvSpPr>
            <a:spLocks noGrp="1"/>
          </p:cNvSpPr>
          <p:nvPr>
            <p:ph idx="1"/>
          </p:nvPr>
        </p:nvSpPr>
        <p:spPr>
          <a:xfrm>
            <a:off x="838200" y="2333297"/>
            <a:ext cx="4619621" cy="3843666"/>
          </a:xfrm>
        </p:spPr>
        <p:txBody>
          <a:bodyPr>
            <a:normAutofit/>
          </a:bodyPr>
          <a:lstStyle/>
          <a:p>
            <a:r>
              <a:rPr lang="en-US" sz="1600"/>
              <a:t>Choosing features is an important step in identifying the best regression strategy to address the pizza delivery time problem. The decision in the context of linear regression is around determining the most relevant variables that have a substantial impact on delivery time. These characteristics may include order preparation time, distance to the delivery site, traffic circumstances, time of day, weather conditions, and the number of orders processed concurrently. The nature of the interactions between these features and the delivery time influences the choice between Linear Regression and Polynomial Regression. Linear Regression presupposes a linear relationship, whereas Polynomial Regression is capable of capturing more complicated, non-linear patterns.</a:t>
            </a:r>
          </a:p>
          <a:p>
            <a:endParaRPr lang="en-US" sz="1600"/>
          </a:p>
        </p:txBody>
      </p:sp>
      <p:pic>
        <p:nvPicPr>
          <p:cNvPr id="5" name="Picture 4" descr="Tomato pizza">
            <a:extLst>
              <a:ext uri="{FF2B5EF4-FFF2-40B4-BE49-F238E27FC236}">
                <a16:creationId xmlns:a16="http://schemas.microsoft.com/office/drawing/2014/main" id="{D3ED3B4B-581D-45E7-52ED-E211AD473CB5}"/>
              </a:ext>
            </a:extLst>
          </p:cNvPr>
          <p:cNvPicPr>
            <a:picLocks noChangeAspect="1"/>
          </p:cNvPicPr>
          <p:nvPr/>
        </p:nvPicPr>
        <p:blipFill rotWithShape="1">
          <a:blip r:embed="rId2"/>
          <a:srcRect l="20835" r="2199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0666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8474-A89B-415B-9C70-EDD184ECA517}"/>
              </a:ext>
            </a:extLst>
          </p:cNvPr>
          <p:cNvSpPr>
            <a:spLocks noGrp="1"/>
          </p:cNvSpPr>
          <p:nvPr>
            <p:ph type="title"/>
          </p:nvPr>
        </p:nvSpPr>
        <p:spPr/>
        <p:txBody>
          <a:bodyPr>
            <a:normAutofit/>
          </a:bodyPr>
          <a:lstStyle/>
          <a:p>
            <a:r>
              <a:rPr lang="en-US" sz="4400">
                <a:solidFill>
                  <a:srgbClr val="000000"/>
                </a:solidFill>
                <a:effectLst/>
                <a:latin typeface="+mn-lt"/>
                <a:ea typeface="Arial" panose="020B0604020202020204" pitchFamily="34" charset="0"/>
              </a:rPr>
              <a:t>Linear Regression or Poly </a:t>
            </a:r>
            <a:r>
              <a:rPr lang="en-US">
                <a:solidFill>
                  <a:srgbClr val="000000"/>
                </a:solidFill>
                <a:latin typeface="+mn-lt"/>
                <a:ea typeface="Arial" panose="020B0604020202020204" pitchFamily="34" charset="0"/>
              </a:rPr>
              <a:t>R</a:t>
            </a:r>
            <a:r>
              <a:rPr lang="en-US" sz="4400">
                <a:solidFill>
                  <a:srgbClr val="000000"/>
                </a:solidFill>
                <a:effectLst/>
                <a:latin typeface="+mn-lt"/>
                <a:ea typeface="Arial" panose="020B0604020202020204" pitchFamily="34" charset="0"/>
              </a:rPr>
              <a:t>egression ML Tools for Prediction</a:t>
            </a:r>
            <a:endParaRPr lang="en-US" dirty="0"/>
          </a:p>
        </p:txBody>
      </p:sp>
      <p:sp>
        <p:nvSpPr>
          <p:cNvPr id="3" name="Content Placeholder 2">
            <a:extLst>
              <a:ext uri="{FF2B5EF4-FFF2-40B4-BE49-F238E27FC236}">
                <a16:creationId xmlns:a16="http://schemas.microsoft.com/office/drawing/2014/main" id="{F031D28B-8C7C-4CF0-9CAB-D7994CA835E7}"/>
              </a:ext>
            </a:extLst>
          </p:cNvPr>
          <p:cNvSpPr>
            <a:spLocks noGrp="1"/>
          </p:cNvSpPr>
          <p:nvPr>
            <p:ph idx="1"/>
          </p:nvPr>
        </p:nvSpPr>
        <p:spPr/>
        <p:txBody>
          <a:bodyPr/>
          <a:lstStyle/>
          <a:p>
            <a:r>
              <a:rPr lang="en-US" dirty="0"/>
              <a:t>Linear Regression:     </a:t>
            </a:r>
          </a:p>
          <a:p>
            <a:endParaRPr lang="en-US" dirty="0"/>
          </a:p>
          <a:p>
            <a:endParaRPr lang="en-US" dirty="0"/>
          </a:p>
          <a:p>
            <a:endParaRPr lang="en-US" dirty="0"/>
          </a:p>
          <a:p>
            <a:endParaRPr lang="en-US" dirty="0"/>
          </a:p>
          <a:p>
            <a:endParaRPr lang="en-US" dirty="0"/>
          </a:p>
          <a:p>
            <a:endParaRPr lang="en-US" dirty="0"/>
          </a:p>
          <a:p>
            <a:r>
              <a:rPr lang="en-US" dirty="0"/>
              <a:t>Poly Regression: </a:t>
            </a:r>
          </a:p>
        </p:txBody>
      </p:sp>
      <p:pic>
        <p:nvPicPr>
          <p:cNvPr id="9" name="Picture 8" descr="A screenshot of a computer program&#10;&#10;Description automatically generated">
            <a:extLst>
              <a:ext uri="{FF2B5EF4-FFF2-40B4-BE49-F238E27FC236}">
                <a16:creationId xmlns:a16="http://schemas.microsoft.com/office/drawing/2014/main" id="{FF44B28B-CD3B-36A8-2F6D-2523796D0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054" y="1690688"/>
            <a:ext cx="3977305" cy="2829464"/>
          </a:xfrm>
          <a:prstGeom prst="rect">
            <a:avLst/>
          </a:prstGeom>
        </p:spPr>
      </p:pic>
      <p:pic>
        <p:nvPicPr>
          <p:cNvPr id="11" name="Picture 10">
            <a:extLst>
              <a:ext uri="{FF2B5EF4-FFF2-40B4-BE49-F238E27FC236}">
                <a16:creationId xmlns:a16="http://schemas.microsoft.com/office/drawing/2014/main" id="{C8EA2F1C-97B2-61C1-AD2C-D157CC8D4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358" y="2725947"/>
            <a:ext cx="3465855" cy="703053"/>
          </a:xfrm>
          <a:prstGeom prst="rect">
            <a:avLst/>
          </a:prstGeom>
        </p:spPr>
      </p:pic>
      <p:pic>
        <p:nvPicPr>
          <p:cNvPr id="19" name="Picture 18" descr="A screenshot of a computer program&#10;&#10;Description automatically generated">
            <a:extLst>
              <a:ext uri="{FF2B5EF4-FFF2-40B4-BE49-F238E27FC236}">
                <a16:creationId xmlns:a16="http://schemas.microsoft.com/office/drawing/2014/main" id="{CA6B567D-E8F2-0ED0-931E-60108A591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053" y="4655089"/>
            <a:ext cx="3977305" cy="2202911"/>
          </a:xfrm>
          <a:prstGeom prst="rect">
            <a:avLst/>
          </a:prstGeom>
        </p:spPr>
      </p:pic>
      <p:pic>
        <p:nvPicPr>
          <p:cNvPr id="21" name="Picture 20">
            <a:extLst>
              <a:ext uri="{FF2B5EF4-FFF2-40B4-BE49-F238E27FC236}">
                <a16:creationId xmlns:a16="http://schemas.microsoft.com/office/drawing/2014/main" id="{7BDDCE03-4C9E-801A-DFF0-2139DBE4D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358" y="5208062"/>
            <a:ext cx="3465855" cy="1009651"/>
          </a:xfrm>
          <a:prstGeom prst="rect">
            <a:avLst/>
          </a:prstGeom>
        </p:spPr>
      </p:pic>
    </p:spTree>
    <p:extLst>
      <p:ext uri="{BB962C8B-B14F-4D97-AF65-F5344CB8AC3E}">
        <p14:creationId xmlns:p14="http://schemas.microsoft.com/office/powerpoint/2010/main" val="218186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090975D-A85F-418D-BDFD-9E1926A166B5}"/>
              </a:ext>
            </a:extLst>
          </p:cNvPr>
          <p:cNvSpPr>
            <a:spLocks noGrp="1"/>
          </p:cNvSpPr>
          <p:nvPr>
            <p:ph type="title"/>
          </p:nvPr>
        </p:nvSpPr>
        <p:spPr>
          <a:xfrm>
            <a:off x="838200" y="713312"/>
            <a:ext cx="4038600" cy="5431376"/>
          </a:xfrm>
        </p:spPr>
        <p:txBody>
          <a:bodyPr>
            <a:normAutofit/>
          </a:bodyPr>
          <a:lstStyle/>
          <a:p>
            <a:r>
              <a:rPr lang="en-US">
                <a:effectLst/>
                <a:latin typeface="+mn-lt"/>
                <a:ea typeface="Arial" panose="020B0604020202020204" pitchFamily="34" charset="0"/>
                <a:cs typeface="Times New Roman" panose="02020603050405020304" pitchFamily="18" charset="0"/>
              </a:rPr>
              <a:t>Training the Model </a:t>
            </a:r>
            <a:endParaRPr lang="en-US" dirty="0"/>
          </a:p>
        </p:txBody>
      </p:sp>
      <p:sp>
        <p:nvSpPr>
          <p:cNvPr id="3" name="Content Placeholder 2">
            <a:extLst>
              <a:ext uri="{FF2B5EF4-FFF2-40B4-BE49-F238E27FC236}">
                <a16:creationId xmlns:a16="http://schemas.microsoft.com/office/drawing/2014/main" id="{7EB8D865-C468-46E9-AA65-9809D143F039}"/>
              </a:ext>
            </a:extLst>
          </p:cNvPr>
          <p:cNvSpPr>
            <a:spLocks noGrp="1"/>
          </p:cNvSpPr>
          <p:nvPr>
            <p:ph idx="1"/>
          </p:nvPr>
        </p:nvSpPr>
        <p:spPr>
          <a:xfrm>
            <a:off x="6095999" y="713313"/>
            <a:ext cx="5257801" cy="5431376"/>
          </a:xfrm>
        </p:spPr>
        <p:txBody>
          <a:bodyPr anchor="ctr">
            <a:normAutofit/>
          </a:bodyPr>
          <a:lstStyle/>
          <a:p>
            <a:r>
              <a:rPr lang="en-US" sz="2000"/>
              <a:t>Training the model is a crucial phase in addressing the pizza delivery time issue. In this context, employing polynomial regression involves teaching the algorithm to recognize patterns and relationships within the dataset, encompassing factors such as order preparation time, distance to the delivery location, traffic conditions, time of day, weather conditions, and the number of orders being processed simultaneously. The model learns from historical data, capturing the complexities of these variables and their impact on delivery time. Through the use of the training set, the polynomial regression model refines its understanding, enabling it to make accurate predictions and ultimately contribute to optimizing and expediting the pizza delivery process.</a:t>
            </a:r>
          </a:p>
        </p:txBody>
      </p:sp>
    </p:spTree>
    <p:extLst>
      <p:ext uri="{BB962C8B-B14F-4D97-AF65-F5344CB8AC3E}">
        <p14:creationId xmlns:p14="http://schemas.microsoft.com/office/powerpoint/2010/main" val="290979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mments xmlns="b8820432-3450-4e09-b17f-565094e588be"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7" ma:contentTypeDescription="Create a new document." ma:contentTypeScope="" ma:versionID="6c3c293f3e8abce8be2ba9b97401e344">
  <xsd:schema xmlns:xsd="http://www.w3.org/2001/XMLSchema" xmlns:xs="http://www.w3.org/2001/XMLSchema" xmlns:p="http://schemas.microsoft.com/office/2006/metadata/properties" xmlns:ns1="http://schemas.microsoft.com/sharepoint/v3" xmlns:ns2="b8820432-3450-4e09-b17f-565094e588be" xmlns:ns3="b7b956fb-0613-46b7-a92d-14c47de7bd00" targetNamespace="http://schemas.microsoft.com/office/2006/metadata/properties" ma:root="true" ma:fieldsID="3ddc009a799b631f0260fbec5139ad7a" ns1:_="" ns2:_="" ns3:_="">
    <xsd:import namespace="http://schemas.microsoft.com/sharepoint/v3"/>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32F48A-1E4D-4540-A139-A49498A2A9B9}">
  <ds:schemaRefs>
    <ds:schemaRef ds:uri="b7b956fb-0613-46b7-a92d-14c47de7bd00"/>
    <ds:schemaRef ds:uri="http://schemas.openxmlformats.org/package/2006/metadata/core-properties"/>
    <ds:schemaRef ds:uri="http://purl.org/dc/elements/1.1/"/>
    <ds:schemaRef ds:uri="http://schemas.microsoft.com/office/infopath/2007/PartnerControls"/>
    <ds:schemaRef ds:uri="http://schemas.microsoft.com/sharepoint/v3"/>
    <ds:schemaRef ds:uri="http://schemas.microsoft.com/office/2006/documentManagement/types"/>
    <ds:schemaRef ds:uri="b8820432-3450-4e09-b17f-565094e588be"/>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D87CEB3-519F-4534-824D-D74D8BC639BC}">
  <ds:schemaRefs>
    <ds:schemaRef ds:uri="http://schemas.microsoft.com/sharepoint/v3/contenttype/forms"/>
  </ds:schemaRefs>
</ds:datastoreItem>
</file>

<file path=customXml/itemProps3.xml><?xml version="1.0" encoding="utf-8"?>
<ds:datastoreItem xmlns:ds="http://schemas.openxmlformats.org/officeDocument/2006/customXml" ds:itemID="{EB7F974C-0558-4F91-9CFE-9F3829D45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TotalTime>
  <Words>1322</Words>
  <Application>Microsoft Macintosh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Times New Roman</vt:lpstr>
      <vt:lpstr>Office Theme</vt:lpstr>
      <vt:lpstr>CEIS310 Module 8</vt:lpstr>
      <vt:lpstr>Points Allocation for Final Project</vt:lpstr>
      <vt:lpstr>Introduction to the Problem</vt:lpstr>
      <vt:lpstr>Process Identification</vt:lpstr>
      <vt:lpstr>Design and Uploaded Dataset</vt:lpstr>
      <vt:lpstr>Data Preparation (Cleansing/Normalization) </vt:lpstr>
      <vt:lpstr>Selecting Features</vt:lpstr>
      <vt:lpstr>Linear Regression or Poly Regression ML Tools for Prediction</vt:lpstr>
      <vt:lpstr>Training the Model </vt:lpstr>
      <vt:lpstr>Train/Test Split </vt:lpstr>
      <vt:lpstr>Examining the Model, Computing RSS</vt:lpstr>
      <vt:lpstr>Scoring the Model – r2-Score </vt:lpstr>
      <vt:lpstr>Evaluating the Model Using Test Data Set </vt:lpstr>
      <vt:lpstr>Conclusion</vt:lpstr>
      <vt:lpstr>Challenges </vt:lpstr>
      <vt:lpstr>Career Skills Obtained </vt:lpstr>
      <vt:lpstr>Website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308 Module 1</dc:title>
  <dc:creator>Suganthan, Suga</dc:creator>
  <cp:lastModifiedBy>Diallo Williams</cp:lastModifiedBy>
  <cp:revision>16</cp:revision>
  <dcterms:created xsi:type="dcterms:W3CDTF">2021-04-23T21:41:06Z</dcterms:created>
  <dcterms:modified xsi:type="dcterms:W3CDTF">2023-12-14T22:00:27Z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