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7"/>
  </p:notesMasterIdLst>
  <p:sldIdLst>
    <p:sldId id="261" r:id="rId5"/>
    <p:sldId id="262" r:id="rId6"/>
    <p:sldId id="263" r:id="rId7"/>
    <p:sldId id="264" r:id="rId8"/>
    <p:sldId id="271" r:id="rId9"/>
    <p:sldId id="272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74646-1CFC-4974-9405-5BAB27816F84}" v="25" dt="2021-12-17T23:20:21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0" autoAdjust="0"/>
    <p:restoredTop sz="94660"/>
  </p:normalViewPr>
  <p:slideViewPr>
    <p:cSldViewPr snapToGrid="0">
      <p:cViewPr varScale="1">
        <p:scale>
          <a:sx n="41" d="100"/>
          <a:sy n="41" d="100"/>
        </p:scale>
        <p:origin x="13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llowill100@outlook.com" userId="c2d80df1e1f3e626" providerId="LiveId" clId="{32374646-1CFC-4974-9405-5BAB27816F84}"/>
    <pc:docChg chg="modSld">
      <pc:chgData name="diallowill100@outlook.com" userId="c2d80df1e1f3e626" providerId="LiveId" clId="{32374646-1CFC-4974-9405-5BAB27816F84}" dt="2021-12-17T23:20:21.430" v="24"/>
      <pc:docMkLst>
        <pc:docMk/>
      </pc:docMkLst>
      <pc:sldChg chg="modTransition">
        <pc:chgData name="diallowill100@outlook.com" userId="c2d80df1e1f3e626" providerId="LiveId" clId="{32374646-1CFC-4974-9405-5BAB27816F84}" dt="2021-12-17T23:18:49.408" v="5"/>
        <pc:sldMkLst>
          <pc:docMk/>
          <pc:sldMk cId="1337192207" sldId="261"/>
        </pc:sldMkLst>
      </pc:sldChg>
      <pc:sldChg chg="modTransition">
        <pc:chgData name="diallowill100@outlook.com" userId="c2d80df1e1f3e626" providerId="LiveId" clId="{32374646-1CFC-4974-9405-5BAB27816F84}" dt="2021-12-17T23:18:57.758" v="7"/>
        <pc:sldMkLst>
          <pc:docMk/>
          <pc:sldMk cId="1094849372" sldId="262"/>
        </pc:sldMkLst>
      </pc:sldChg>
      <pc:sldChg chg="modTransition">
        <pc:chgData name="diallowill100@outlook.com" userId="c2d80df1e1f3e626" providerId="LiveId" clId="{32374646-1CFC-4974-9405-5BAB27816F84}" dt="2021-12-17T23:19:02.382" v="8"/>
        <pc:sldMkLst>
          <pc:docMk/>
          <pc:sldMk cId="1392900631" sldId="263"/>
        </pc:sldMkLst>
      </pc:sldChg>
      <pc:sldChg chg="modTransition">
        <pc:chgData name="diallowill100@outlook.com" userId="c2d80df1e1f3e626" providerId="LiveId" clId="{32374646-1CFC-4974-9405-5BAB27816F84}" dt="2021-12-17T23:19:06.560" v="9"/>
        <pc:sldMkLst>
          <pc:docMk/>
          <pc:sldMk cId="1135535525" sldId="264"/>
        </pc:sldMkLst>
      </pc:sldChg>
      <pc:sldChg chg="modTransition">
        <pc:chgData name="diallowill100@outlook.com" userId="c2d80df1e1f3e626" providerId="LiveId" clId="{32374646-1CFC-4974-9405-5BAB27816F84}" dt="2021-12-17T23:19:59.741" v="19"/>
        <pc:sldMkLst>
          <pc:docMk/>
          <pc:sldMk cId="673418911" sldId="265"/>
        </pc:sldMkLst>
      </pc:sldChg>
      <pc:sldChg chg="modTransition">
        <pc:chgData name="diallowill100@outlook.com" userId="c2d80df1e1f3e626" providerId="LiveId" clId="{32374646-1CFC-4974-9405-5BAB27816F84}" dt="2021-12-17T23:20:04.017" v="20"/>
        <pc:sldMkLst>
          <pc:docMk/>
          <pc:sldMk cId="1471414316" sldId="266"/>
        </pc:sldMkLst>
      </pc:sldChg>
      <pc:sldChg chg="modTransition">
        <pc:chgData name="diallowill100@outlook.com" userId="c2d80df1e1f3e626" providerId="LiveId" clId="{32374646-1CFC-4974-9405-5BAB27816F84}" dt="2021-12-17T23:20:07.039" v="21"/>
        <pc:sldMkLst>
          <pc:docMk/>
          <pc:sldMk cId="3748431007" sldId="267"/>
        </pc:sldMkLst>
      </pc:sldChg>
      <pc:sldChg chg="modTransition">
        <pc:chgData name="diallowill100@outlook.com" userId="c2d80df1e1f3e626" providerId="LiveId" clId="{32374646-1CFC-4974-9405-5BAB27816F84}" dt="2021-12-17T23:20:12.124" v="22"/>
        <pc:sldMkLst>
          <pc:docMk/>
          <pc:sldMk cId="3900149175" sldId="268"/>
        </pc:sldMkLst>
      </pc:sldChg>
      <pc:sldChg chg="modTransition">
        <pc:chgData name="diallowill100@outlook.com" userId="c2d80df1e1f3e626" providerId="LiveId" clId="{32374646-1CFC-4974-9405-5BAB27816F84}" dt="2021-12-17T23:20:18.183" v="23"/>
        <pc:sldMkLst>
          <pc:docMk/>
          <pc:sldMk cId="3664751657" sldId="269"/>
        </pc:sldMkLst>
      </pc:sldChg>
      <pc:sldChg chg="modTransition">
        <pc:chgData name="diallowill100@outlook.com" userId="c2d80df1e1f3e626" providerId="LiveId" clId="{32374646-1CFC-4974-9405-5BAB27816F84}" dt="2021-12-17T23:20:21.430" v="24"/>
        <pc:sldMkLst>
          <pc:docMk/>
          <pc:sldMk cId="1425367548" sldId="270"/>
        </pc:sldMkLst>
      </pc:sldChg>
      <pc:sldChg chg="modTransition">
        <pc:chgData name="diallowill100@outlook.com" userId="c2d80df1e1f3e626" providerId="LiveId" clId="{32374646-1CFC-4974-9405-5BAB27816F84}" dt="2021-12-17T23:19:41.967" v="15"/>
        <pc:sldMkLst>
          <pc:docMk/>
          <pc:sldMk cId="2841074948" sldId="271"/>
        </pc:sldMkLst>
      </pc:sldChg>
      <pc:sldChg chg="modTransition">
        <pc:chgData name="diallowill100@outlook.com" userId="c2d80df1e1f3e626" providerId="LiveId" clId="{32374646-1CFC-4974-9405-5BAB27816F84}" dt="2021-12-17T23:19:54.997" v="18"/>
        <pc:sldMkLst>
          <pc:docMk/>
          <pc:sldMk cId="3174092844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12/17/2021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tlantic.net/vps-hosting/how-to-linux-general-basic-iptable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6DCFC9-6877-407C-8170-608FCB8E3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9" name="Rectangle 108">
              <a:extLst>
                <a:ext uri="{FF2B5EF4-FFF2-40B4-BE49-F238E27FC236}">
                  <a16:creationId xmlns:a16="http://schemas.microsoft.com/office/drawing/2014/main" id="{F7D8B73A-1349-4BA6-8F85-03A21ED56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2">
              <a:extLst>
                <a:ext uri="{FF2B5EF4-FFF2-40B4-BE49-F238E27FC236}">
                  <a16:creationId xmlns:a16="http://schemas.microsoft.com/office/drawing/2014/main" id="{969ADA7C-B6B2-4FD7-AA5E-CC52AAE8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504" b="9202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9353FE7-0D03-4AD2-8B8A-60A06F6BD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13" name="Round Diagonal Corner Rectangle 7">
              <a:extLst>
                <a:ext uri="{FF2B5EF4-FFF2-40B4-BE49-F238E27FC236}">
                  <a16:creationId xmlns:a16="http://schemas.microsoft.com/office/drawing/2014/main" id="{0C7A0320-FBCC-4F40-AF6E-CE65FFB3D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50A26E4-02C9-4F83-A334-0920B8CCF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15" name="Freeform 32">
                <a:extLst>
                  <a:ext uri="{FF2B5EF4-FFF2-40B4-BE49-F238E27FC236}">
                    <a16:creationId xmlns:a16="http://schemas.microsoft.com/office/drawing/2014/main" id="{06617CD6-4185-402B-8E23-BC5278053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6" name="Freeform 33">
                <a:extLst>
                  <a:ext uri="{FF2B5EF4-FFF2-40B4-BE49-F238E27FC236}">
                    <a16:creationId xmlns:a16="http://schemas.microsoft.com/office/drawing/2014/main" id="{2C305CC9-3511-47F4-BF11-BC635C30C9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7" name="Freeform 34">
                <a:extLst>
                  <a:ext uri="{FF2B5EF4-FFF2-40B4-BE49-F238E27FC236}">
                    <a16:creationId xmlns:a16="http://schemas.microsoft.com/office/drawing/2014/main" id="{5C70C5D1-31E4-48B9-AEB6-6460A2B81F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8" name="Freeform 37">
                <a:extLst>
                  <a:ext uri="{FF2B5EF4-FFF2-40B4-BE49-F238E27FC236}">
                    <a16:creationId xmlns:a16="http://schemas.microsoft.com/office/drawing/2014/main" id="{1F033CE1-D380-43F1-81EC-97B6C86F3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19" name="Freeform 35">
                <a:extLst>
                  <a:ext uri="{FF2B5EF4-FFF2-40B4-BE49-F238E27FC236}">
                    <a16:creationId xmlns:a16="http://schemas.microsoft.com/office/drawing/2014/main" id="{6997F95D-DC27-48A3-850A-2308C3C080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0" name="Freeform 36">
                <a:extLst>
                  <a:ext uri="{FF2B5EF4-FFF2-40B4-BE49-F238E27FC236}">
                    <a16:creationId xmlns:a16="http://schemas.microsoft.com/office/drawing/2014/main" id="{569AE469-76B7-4FFE-B68B-0D7A77413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1" name="Freeform 38">
                <a:extLst>
                  <a:ext uri="{FF2B5EF4-FFF2-40B4-BE49-F238E27FC236}">
                    <a16:creationId xmlns:a16="http://schemas.microsoft.com/office/drawing/2014/main" id="{DD99CF64-0E82-4D1A-BD2A-08942182F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2" name="Freeform 39">
                <a:extLst>
                  <a:ext uri="{FF2B5EF4-FFF2-40B4-BE49-F238E27FC236}">
                    <a16:creationId xmlns:a16="http://schemas.microsoft.com/office/drawing/2014/main" id="{98C12D33-1747-4B24-89ED-F441AE4A0C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A60200CC-BAEC-4310-8C9B-F7BB783E98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4" name="Rectangle 41">
                <a:extLst>
                  <a:ext uri="{FF2B5EF4-FFF2-40B4-BE49-F238E27FC236}">
                    <a16:creationId xmlns:a16="http://schemas.microsoft.com/office/drawing/2014/main" id="{2A7F40BF-B0BE-4B09-87EE-F56632B7ED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5" name="Freeform 32">
                <a:extLst>
                  <a:ext uri="{FF2B5EF4-FFF2-40B4-BE49-F238E27FC236}">
                    <a16:creationId xmlns:a16="http://schemas.microsoft.com/office/drawing/2014/main" id="{353978AF-8FB9-4A61-A2EA-1995A14F3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6" name="Freeform 33">
                <a:extLst>
                  <a:ext uri="{FF2B5EF4-FFF2-40B4-BE49-F238E27FC236}">
                    <a16:creationId xmlns:a16="http://schemas.microsoft.com/office/drawing/2014/main" id="{B20F89C3-4BAD-42AA-8D31-6F6DF17FE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7" name="Freeform 34">
                <a:extLst>
                  <a:ext uri="{FF2B5EF4-FFF2-40B4-BE49-F238E27FC236}">
                    <a16:creationId xmlns:a16="http://schemas.microsoft.com/office/drawing/2014/main" id="{A60FE276-3FF2-4622-BF99-D4E4B249E5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8" name="Freeform 37">
                <a:extLst>
                  <a:ext uri="{FF2B5EF4-FFF2-40B4-BE49-F238E27FC236}">
                    <a16:creationId xmlns:a16="http://schemas.microsoft.com/office/drawing/2014/main" id="{B05A0D3F-808B-48D6-A821-1FE9E86E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29" name="Freeform 35">
                <a:extLst>
                  <a:ext uri="{FF2B5EF4-FFF2-40B4-BE49-F238E27FC236}">
                    <a16:creationId xmlns:a16="http://schemas.microsoft.com/office/drawing/2014/main" id="{69F7D438-BAA0-4DAD-9BC5-198B677A7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0" name="Freeform 36">
                <a:extLst>
                  <a:ext uri="{FF2B5EF4-FFF2-40B4-BE49-F238E27FC236}">
                    <a16:creationId xmlns:a16="http://schemas.microsoft.com/office/drawing/2014/main" id="{EC63B186-43B8-4552-AFDB-A544240A7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1" name="Freeform 38">
                <a:extLst>
                  <a:ext uri="{FF2B5EF4-FFF2-40B4-BE49-F238E27FC236}">
                    <a16:creationId xmlns:a16="http://schemas.microsoft.com/office/drawing/2014/main" id="{8542E82D-01AD-4BD8-8C5F-A6CDAD039B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2" name="Freeform 39">
                <a:extLst>
                  <a:ext uri="{FF2B5EF4-FFF2-40B4-BE49-F238E27FC236}">
                    <a16:creationId xmlns:a16="http://schemas.microsoft.com/office/drawing/2014/main" id="{6285CF32-2BD3-47D0-9A6C-3EE7FD639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3" name="Freeform 40">
                <a:extLst>
                  <a:ext uri="{FF2B5EF4-FFF2-40B4-BE49-F238E27FC236}">
                    <a16:creationId xmlns:a16="http://schemas.microsoft.com/office/drawing/2014/main" id="{FA36D129-7B33-4379-B9EE-5624B95766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34" name="Rectangle 41">
                <a:extLst>
                  <a:ext uri="{FF2B5EF4-FFF2-40B4-BE49-F238E27FC236}">
                    <a16:creationId xmlns:a16="http://schemas.microsoft.com/office/drawing/2014/main" id="{0229A187-4E69-4262-B001-C5F0B55225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SEC285 Course project </a:t>
            </a:r>
            <a:br>
              <a:rPr lang="en-US" sz="3000"/>
            </a:br>
            <a:r>
              <a:rPr lang="en-US" sz="3000"/>
              <a:t>The Fundamentals of Internet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Presented by </a:t>
            </a:r>
            <a:r>
              <a:rPr lang="en-US" dirty="0" err="1"/>
              <a:t>diallo</a:t>
            </a:r>
            <a:r>
              <a:rPr lang="en-US" dirty="0"/>
              <a:t> </a:t>
            </a:r>
            <a:r>
              <a:rPr lang="en-US" dirty="0" err="1"/>
              <a:t>williams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ACEB1-9A73-4986-B38C-4ACE15655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8FFF-761B-4C5B-9893-3EBA82FE6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 Encrypting Files using GPG (gnu privacy guard): I misplaced the passphrase I created after I typed the </a:t>
            </a:r>
            <a:r>
              <a:rPr lang="en-US" dirty="0" err="1"/>
              <a:t>gpg</a:t>
            </a:r>
            <a:r>
              <a:rPr lang="en-US" dirty="0"/>
              <a:t> --generate-key command in the terminal window to generate a new public and private key pair. Once I found where I misplaced my passphrase I was able to continue with the Asymmetric Key Encryption.</a:t>
            </a:r>
          </a:p>
        </p:txBody>
      </p:sp>
    </p:spTree>
    <p:extLst>
      <p:ext uri="{BB962C8B-B14F-4D97-AF65-F5344CB8AC3E}">
        <p14:creationId xmlns:p14="http://schemas.microsoft.com/office/powerpoint/2010/main" val="390014917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8EF0-D7F9-4D33-825A-C0965985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Career Skills Acquired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52079-842E-4E6F-A6FA-E203ACE06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28800"/>
            <a:ext cx="9905999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Implement asymmetric key encryption using GPG.</a:t>
            </a:r>
          </a:p>
          <a:p>
            <a:r>
              <a:rPr lang="en-US" dirty="0"/>
              <a:t>Create the bring your own device (BYOD) security policy</a:t>
            </a:r>
          </a:p>
          <a:p>
            <a:r>
              <a:rPr lang="en-US" dirty="0"/>
              <a:t>Permanently delete files using the shred command.</a:t>
            </a:r>
          </a:p>
          <a:p>
            <a:r>
              <a:rPr lang="en-US" dirty="0"/>
              <a:t>Harden a Linux server by setting up a stateful firewall with iptables.</a:t>
            </a:r>
          </a:p>
          <a:p>
            <a:r>
              <a:rPr lang="en-US" dirty="0"/>
              <a:t>Conduct a vulnerability assessment on the Kali VM to assess the security posture of the Linux Server VM.</a:t>
            </a:r>
          </a:p>
          <a:p>
            <a:r>
              <a:rPr lang="en-US" dirty="0"/>
              <a:t>Identify social engineering attacks.</a:t>
            </a:r>
          </a:p>
          <a:p>
            <a:r>
              <a:rPr lang="en-US" dirty="0"/>
              <a:t>Differentiate cryptographic algorithms and their applications.</a:t>
            </a:r>
          </a:p>
          <a:p>
            <a:r>
              <a:rPr lang="en-US" dirty="0"/>
              <a:t>Survey network security devices and protocols.</a:t>
            </a:r>
          </a:p>
          <a:p>
            <a:r>
              <a:rPr lang="en-US" dirty="0"/>
              <a:t>Explain wireless network security solutions.</a:t>
            </a:r>
          </a:p>
          <a:p>
            <a:r>
              <a:rPr lang="en-US" dirty="0"/>
              <a:t>Interpret application security, device security, and physical security.</a:t>
            </a:r>
          </a:p>
          <a:p>
            <a:r>
              <a:rPr lang="en-US" dirty="0"/>
              <a:t>Examine authentication and access control techniques.</a:t>
            </a:r>
          </a:p>
          <a:p>
            <a:r>
              <a:rPr lang="en-US" dirty="0"/>
              <a:t>Assess business continuity and risk management strategies.</a:t>
            </a:r>
          </a:p>
          <a:p>
            <a:r>
              <a:rPr lang="en-US" dirty="0"/>
              <a:t>Explore the evolving job market in the digitized world.</a:t>
            </a:r>
          </a:p>
        </p:txBody>
      </p:sp>
    </p:spTree>
    <p:extLst>
      <p:ext uri="{BB962C8B-B14F-4D97-AF65-F5344CB8AC3E}">
        <p14:creationId xmlns:p14="http://schemas.microsoft.com/office/powerpoint/2010/main" val="366475165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B63A-0AE2-479F-A0A6-283FBD3C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4FB49-DD39-4249-9325-838C7CFA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3857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Project was an enriching experience rewarding me with a greater understanding in the fundamentals of information security attacks and defense mechanisms.</a:t>
            </a:r>
          </a:p>
          <a:p>
            <a:r>
              <a:rPr lang="en-US" dirty="0"/>
              <a:t>Security issues related to people, data, networks, and devices are surveyed to provide insight into designing security solutions and policies.</a:t>
            </a:r>
          </a:p>
          <a:p>
            <a:r>
              <a:rPr lang="en-US" dirty="0"/>
              <a:t>In this project I had to follow many steps to produce a secure network.</a:t>
            </a:r>
          </a:p>
          <a:p>
            <a:r>
              <a:rPr lang="en-US" dirty="0"/>
              <a:t>I gained a new set of skills and a greater understanding in wireless network security solutions and network security devices and protocols.</a:t>
            </a:r>
          </a:p>
          <a:p>
            <a:r>
              <a:rPr lang="en-US" dirty="0"/>
              <a:t>I learned how to describe different types of malware.</a:t>
            </a:r>
          </a:p>
          <a:p>
            <a:r>
              <a:rPr lang="en-US" dirty="0"/>
              <a:t>Identify social engineering attacks.</a:t>
            </a:r>
          </a:p>
          <a:p>
            <a:r>
              <a:rPr lang="en-US" dirty="0"/>
              <a:t>I learned how to differentiate cryptographic algorithms and their applications and now I’m one step closer to my career in Cybersecurity.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675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CB5CC6F-11C1-4C07-87C0-F043993E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9" name="Rectangle 68">
              <a:extLst>
                <a:ext uri="{FF2B5EF4-FFF2-40B4-BE49-F238E27FC236}">
                  <a16:creationId xmlns:a16="http://schemas.microsoft.com/office/drawing/2014/main" id="{FADA3C27-4EC6-4DCA-BB85-C75BAAE82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2D8216BF-F79F-406D-A3B4-46744068A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6C16BE5-8A9A-432D-8A61-230FA0381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2E852AB2-2672-41DF-9CF6-FCDEF1805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90283F1A-A49E-441D-BDF5-35B8BEE42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B0BC41A4-F3F1-4CD4-B266-D9DAA217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6E29DA39-130F-41A1-A21E-4FB45394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39995AD4-F8DE-4CEB-B958-1DBF7EAC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D1F7DCE1-6887-4FE0-A7D7-3652030C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4E46B0E1-9543-441D-AD1D-1308AF88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E8C112C9-8D48-4612-AE0B-CF59EC743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2D16C38C-4A3B-4060-9A3B-C47DD6DE7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0A9B4CAA-8439-44B3-B738-2123169FA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8C6EF933-69B7-48C8-9337-4E0DEF6E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428AEFA-3C03-48AA-AEA5-8E3F5890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041D2508-FE53-47C0-887F-38BD1FB73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C0392BD-D896-4A41-B18B-1389FE1F0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B3272EA3-C600-441C-BFC9-ACFF90CD4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D8731AA3-BC2D-408B-9D72-C804B8B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BE934A31-790A-459C-A997-670583ADC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241F679B-BBF0-49DA-A9F3-D623BA75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0BDC4BE0-E1FF-48B5-A064-70F561454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245FC7BA-96DB-41CB-B43A-8EEE482C3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3BBD03A9-646B-40EE-9A27-15297EC9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id="{4D738FC2-47B4-4BC9-B109-05C56DC0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148BE0A7-2537-452C-BA13-B78D302CB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CF6A9D45-D849-4BF5-BBA0-D7BE29B88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13F44E41-B5E8-472D-80F2-4539AD3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CE052494-AAF2-4C3C-A072-317B7F98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90345C3D-13FE-4815-9563-58A52B457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37908D29-2BB3-4D6C-92DB-864F63057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Rectangle 33">
              <a:extLst>
                <a:ext uri="{FF2B5EF4-FFF2-40B4-BE49-F238E27FC236}">
                  <a16:creationId xmlns:a16="http://schemas.microsoft.com/office/drawing/2014/main" id="{174B5792-73C4-4FBF-BAD9-F9A5BBC59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D4741BB8-0638-4A06-85A7-69FE81BC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FBDB982D-6E9A-426E-86B1-69031E104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400B8260-9575-48DB-9175-B1C853024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52FB1DD3-BAEC-4974-89F5-36B69594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E51161AB-FDC1-4703-9C29-C410366B9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9">
              <a:extLst>
                <a:ext uri="{FF2B5EF4-FFF2-40B4-BE49-F238E27FC236}">
                  <a16:creationId xmlns:a16="http://schemas.microsoft.com/office/drawing/2014/main" id="{DE6123AD-33B5-429C-B8F7-DB1A8FDA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id="{8C454A1D-B20A-4994-8C14-EE5DD3B99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CFA7BB74-790B-45D7-B94B-DD4D83ED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2">
              <a:extLst>
                <a:ext uri="{FF2B5EF4-FFF2-40B4-BE49-F238E27FC236}">
                  <a16:creationId xmlns:a16="http://schemas.microsoft.com/office/drawing/2014/main" id="{19BBC3FC-0052-4BDB-8D6A-421E07EE2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3">
              <a:extLst>
                <a:ext uri="{FF2B5EF4-FFF2-40B4-BE49-F238E27FC236}">
                  <a16:creationId xmlns:a16="http://schemas.microsoft.com/office/drawing/2014/main" id="{42A3E4B3-707A-4D0A-BEED-61A77E96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089BBE83-D985-45E9-B442-1326F6FB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Rectangle 45">
              <a:extLst>
                <a:ext uri="{FF2B5EF4-FFF2-40B4-BE49-F238E27FC236}">
                  <a16:creationId xmlns:a16="http://schemas.microsoft.com/office/drawing/2014/main" id="{FE1B194F-F703-4020-92ED-DBDB5C2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D7A22662-B7AF-4857-AD78-716690A26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62C16BE5-0C4B-48FC-ABA4-36A8F2DFE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C2327DB7-B7F2-4829-909E-A03D6225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167918EB-9EB1-413F-8C39-F018CCDC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0">
              <a:extLst>
                <a:ext uri="{FF2B5EF4-FFF2-40B4-BE49-F238E27FC236}">
                  <a16:creationId xmlns:a16="http://schemas.microsoft.com/office/drawing/2014/main" id="{B971E245-631A-4364-A177-C1D1B6B4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id="{1D4C1872-66E3-45EB-BDE7-26C02A17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2">
              <a:extLst>
                <a:ext uri="{FF2B5EF4-FFF2-40B4-BE49-F238E27FC236}">
                  <a16:creationId xmlns:a16="http://schemas.microsoft.com/office/drawing/2014/main" id="{D2BC0771-493C-4FEF-958F-859C53924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3">
              <a:extLst>
                <a:ext uri="{FF2B5EF4-FFF2-40B4-BE49-F238E27FC236}">
                  <a16:creationId xmlns:a16="http://schemas.microsoft.com/office/drawing/2014/main" id="{E339169B-1EE1-4E4F-BA0C-BD3AD57F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4">
              <a:extLst>
                <a:ext uri="{FF2B5EF4-FFF2-40B4-BE49-F238E27FC236}">
                  <a16:creationId xmlns:a16="http://schemas.microsoft.com/office/drawing/2014/main" id="{BBC80538-8C59-46A3-B187-66C9A6D3F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5">
              <a:extLst>
                <a:ext uri="{FF2B5EF4-FFF2-40B4-BE49-F238E27FC236}">
                  <a16:creationId xmlns:a16="http://schemas.microsoft.com/office/drawing/2014/main" id="{C5F9090C-11D8-4272-815D-11B1911D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6">
              <a:extLst>
                <a:ext uri="{FF2B5EF4-FFF2-40B4-BE49-F238E27FC236}">
                  <a16:creationId xmlns:a16="http://schemas.microsoft.com/office/drawing/2014/main" id="{A361F786-6FA9-4EAD-81EF-BF4734D4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id="{63B2A436-CEC8-477C-ACDD-6E5D2ABB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8">
              <a:extLst>
                <a:ext uri="{FF2B5EF4-FFF2-40B4-BE49-F238E27FC236}">
                  <a16:creationId xmlns:a16="http://schemas.microsoft.com/office/drawing/2014/main" id="{7FAE92CD-EBFF-4DB4-9F5D-00D33E90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300" dirty="0"/>
              <a:t>Asymmetric Key Encryption</a:t>
            </a:r>
            <a:br>
              <a:rPr kumimoji="0" lang="en-US" sz="3300" b="0" i="0" u="none" strike="noStrike" spc="0" normalizeH="0" noProof="0" dirty="0">
                <a:ln>
                  <a:noFill/>
                </a:ln>
                <a:effectLst/>
                <a:uLnTx/>
                <a:uFillTx/>
              </a:rPr>
            </a:br>
            <a:endParaRPr lang="en-US" sz="3300" dirty="0"/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3" r="859" b="2"/>
          <a:stretch/>
        </p:blipFill>
        <p:spPr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63" name="Picture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27F841-5F06-40E5-B69E-9E3D1D66E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2"/>
          <a:stretch/>
        </p:blipFill>
        <p:spPr>
          <a:xfrm>
            <a:off x="-5597" y="3427414"/>
            <a:ext cx="4635583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104AA93-67FD-43AC-92F9-5840A89E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5AE1CAD-A877-4C0B-91F7-CA9C684C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0DCAC1-00F1-4731-B0D7-ED399B81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rmAutofit/>
          </a:bodyPr>
          <a:lstStyle/>
          <a:p>
            <a:r>
              <a:rPr lang="en-US" dirty="0"/>
              <a:t>Implement asymmetric key encryption using gnu privacy guard, (GPG)</a:t>
            </a:r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8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6B834-04BD-458B-B915-5BE8D574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Asymmetric Key Encryption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File Decryption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E5C52-8C0B-4B37-A4FA-3516A8D88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pPr marL="285750" marR="0" lvl="0" indent="-28575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encrypted file being listed by itself</a:t>
            </a:r>
          </a:p>
          <a:p>
            <a:pPr marL="285750" marR="0" lvl="0" indent="-28575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decrypting process</a:t>
            </a:r>
          </a:p>
          <a:p>
            <a:pPr marL="285750" marR="0" lvl="0" indent="-28575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the encrypted file and the original plaintext file being listed</a:t>
            </a: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3AD668-FC1F-4147-93BD-6240D06B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970" y="643467"/>
            <a:ext cx="6343660" cy="55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0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CE8D-A1DC-4238-8D89-3931DE5F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/>
              <a:t>Stateful Firewall</a:t>
            </a:r>
            <a:endParaRPr lang="en-US" dirty="0"/>
          </a:p>
        </p:txBody>
      </p:sp>
      <p:pic>
        <p:nvPicPr>
          <p:cNvPr id="4" name="Picture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23280B8-FB05-40FF-809E-22D862ED3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9131"/>
          <a:stretch>
            <a:fillRect/>
          </a:stretch>
        </p:blipFill>
        <p:spPr>
          <a:xfrm>
            <a:off x="1464137" y="2249487"/>
            <a:ext cx="4043781" cy="354965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0179E-C722-4D47-B3A7-B6243657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Nmap Scan result of the Linux Server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H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arden a Linux server by setting up a stateful firewall with </a:t>
            </a:r>
            <a:r>
              <a:rPr lang="en-US" b="0" i="0" dirty="0" err="1">
                <a:effectLst/>
                <a:latin typeface="Times New Roman" panose="02020603050405020304" pitchFamily="18" charset="0"/>
              </a:rPr>
              <a:t>iptable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355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0DD9-0445-43AC-8995-E178A71E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Stateful Firewall</a:t>
            </a:r>
            <a:br>
              <a:rPr lang="en-US" dirty="0"/>
            </a:br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9159-BCB9-46CC-80B8-BA2521FB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effect does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iptables --policy INPUT DROP command have on the access to computing resources?</a:t>
            </a:r>
          </a:p>
          <a:p>
            <a:r>
              <a:rPr lang="en-US" dirty="0"/>
              <a:t>“</a:t>
            </a:r>
            <a:r>
              <a:rPr lang="en-US" dirty="0" err="1"/>
              <a:t>sudo</a:t>
            </a:r>
            <a:r>
              <a:rPr lang="en-US" dirty="0"/>
              <a:t> iptables -P INPUT DROP The ‘ -P ‘ indicates that we will be making a change to the overall policy, ‘ INPUT ‘ is the particular chain to edit, and ‘ DROP ‘ is the default policy target. ”</a:t>
            </a:r>
          </a:p>
          <a:p>
            <a:r>
              <a:rPr lang="en-US" dirty="0"/>
              <a:t>References : </a:t>
            </a:r>
            <a:r>
              <a:rPr lang="en-US" dirty="0">
                <a:hlinkClick r:id="rId2"/>
              </a:rPr>
              <a:t>https://www.atlantic.net/vps-hosting/how-to-linux-general-basic-iptables/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7E66-C644-48D1-BD9F-F0351313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Your Own Device (BYOD) Security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00BCB-80B4-436A-8405-FC079BD11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27457"/>
            <a:ext cx="9905999" cy="3541714"/>
          </a:xfrm>
        </p:spPr>
        <p:txBody>
          <a:bodyPr/>
          <a:lstStyle/>
          <a:p>
            <a:r>
              <a:rPr lang="en-US" dirty="0"/>
              <a:t>Complete the BYOD security policy for ABC Corporation</a:t>
            </a:r>
          </a:p>
          <a:p>
            <a:r>
              <a:rPr lang="en-US" dirty="0"/>
              <a:t>Complete three categories of security policies: program policy, issue-specific policy, and system-specific policy.</a:t>
            </a:r>
          </a:p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C26342C-C12A-454A-B5D2-CDBA058138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480790"/>
              </p:ext>
            </p:extLst>
          </p:nvPr>
        </p:nvGraphicFramePr>
        <p:xfrm>
          <a:off x="5201322" y="3890601"/>
          <a:ext cx="1786180" cy="1478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2" imgW="914400" imgH="771480" progId="Word.Document.12">
                  <p:embed/>
                </p:oleObj>
              </mc:Choice>
              <mc:Fallback>
                <p:oleObj name="Document" showAsIcon="1" r:id="rId2" imgW="914400" imgH="77148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C26342C-C12A-454A-B5D2-CDBA05813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01322" y="3890601"/>
                        <a:ext cx="1786180" cy="1478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09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4C7A4-6222-4AD0-A096-1549BAC6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US" sz="3200" dirty="0"/>
              <a:t>Vulnerability Assessment</a:t>
            </a:r>
          </a:p>
        </p:txBody>
      </p: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E858A6F8-97B1-478D-B64A-C9CB20ED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 r="-2" b="22933"/>
          <a:stretch/>
        </p:blipFill>
        <p:spPr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CC5CEA-D23F-46D5-A3E0-370B55EB9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r="-2" b="6509"/>
          <a:stretch/>
        </p:blipFill>
        <p:spPr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FCE62-4153-41F7-BD6C-709D453A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Nmap</a:t>
            </a:r>
          </a:p>
          <a:p>
            <a:pPr marL="0" indent="0">
              <a:buNone/>
            </a:pPr>
            <a:r>
              <a:rPr lang="en-US" sz="1800"/>
              <a:t>Kali &amp; Linux Server Virtual Machines</a:t>
            </a:r>
          </a:p>
          <a:p>
            <a:pPr marL="0" indent="0">
              <a:buNone/>
            </a:pPr>
            <a:endParaRPr lang="en-US" sz="180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734189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8A79-F7E0-4A97-880C-607E4292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743" y="-40196"/>
            <a:ext cx="4720487" cy="1969477"/>
          </a:xfrm>
        </p:spPr>
        <p:txBody>
          <a:bodyPr>
            <a:normAutofit fontScale="90000"/>
          </a:bodyPr>
          <a:lstStyle/>
          <a:p>
            <a:r>
              <a:rPr lang="en-US" dirty="0"/>
              <a:t>Vulnerability Assessment</a:t>
            </a:r>
            <a:br>
              <a:rPr lang="en-US" dirty="0"/>
            </a:br>
            <a:r>
              <a:rPr lang="en-US" dirty="0"/>
              <a:t>             </a:t>
            </a:r>
            <a:r>
              <a:rPr lang="en-US" dirty="0" err="1"/>
              <a:t>NetCat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870F7-2B81-4410-A56F-2BDF5C93F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743" y="638650"/>
            <a:ext cx="7034485" cy="1969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SMTP application running on the Linux Sever VM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47945D7-6389-4A7D-97AF-7DDFC82A5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4" y="1929281"/>
            <a:ext cx="7745883" cy="345298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4143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F3012B-09D4-406D-B642-C9A99E46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 b="0" dirty="0"/>
              <a:t> Vulnerability Assessment</a:t>
            </a:r>
            <a:br>
              <a:rPr lang="en-US" sz="3200" b="0" dirty="0"/>
            </a:br>
            <a:r>
              <a:rPr lang="en-US" sz="3200" b="0" dirty="0"/>
              <a:t>Wireshark</a:t>
            </a:r>
            <a:endParaRPr lang="en-US" sz="3200" dirty="0"/>
          </a:p>
        </p:txBody>
      </p:sp>
      <p:pic>
        <p:nvPicPr>
          <p:cNvPr id="4" name="Picture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1FA523-D208-4253-B4CC-0868B2AEAF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1" b="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4C031-D122-436B-B737-2D5D52A9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Wireshark – Follow TCP Steam – eth0 window</a:t>
            </a:r>
          </a:p>
        </p:txBody>
      </p:sp>
    </p:spTree>
    <p:extLst>
      <p:ext uri="{BB962C8B-B14F-4D97-AF65-F5344CB8AC3E}">
        <p14:creationId xmlns:p14="http://schemas.microsoft.com/office/powerpoint/2010/main" val="3748431007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270</TotalTime>
  <Words>538</Words>
  <Application>Microsoft Office PowerPoint</Application>
  <PresentationFormat>Widescreen</PresentationFormat>
  <Paragraphs>51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Tw Cen MT</vt:lpstr>
      <vt:lpstr>Circuit</vt:lpstr>
      <vt:lpstr>Microsoft Word Document</vt:lpstr>
      <vt:lpstr>SEC285 Course project  The Fundamentals of Internet security</vt:lpstr>
      <vt:lpstr>Asymmetric Key Encryption </vt:lpstr>
      <vt:lpstr>Asymmetric Key Encryption File Decryption</vt:lpstr>
      <vt:lpstr>Stateful Firewall</vt:lpstr>
      <vt:lpstr>Stateful Firewall Q &amp; A</vt:lpstr>
      <vt:lpstr>Bring Your Own Device (BYOD) Security Policy</vt:lpstr>
      <vt:lpstr>Vulnerability Assessment</vt:lpstr>
      <vt:lpstr>Vulnerability Assessment              NetCat </vt:lpstr>
      <vt:lpstr> Vulnerability Assessment Wireshark</vt:lpstr>
      <vt:lpstr>Challenges</vt:lpstr>
      <vt:lpstr>Career Skills Acquired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diallowill100@outlook.com</dc:creator>
  <cp:lastModifiedBy>diallowill100@outlook.com</cp:lastModifiedBy>
  <cp:revision>2</cp:revision>
  <dcterms:created xsi:type="dcterms:W3CDTF">2021-12-13T22:35:55Z</dcterms:created>
  <dcterms:modified xsi:type="dcterms:W3CDTF">2021-12-17T23:20:50Z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