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8" r:id="rId4"/>
    <p:sldId id="266" r:id="rId5"/>
    <p:sldId id="269" r:id="rId6"/>
    <p:sldId id="267" r:id="rId7"/>
    <p:sldId id="260" r:id="rId8"/>
    <p:sldId id="271" r:id="rId9"/>
    <p:sldId id="261" r:id="rId10"/>
    <p:sldId id="273" r:id="rId11"/>
    <p:sldId id="272" r:id="rId12"/>
    <p:sldId id="257" r:id="rId13"/>
    <p:sldId id="258" r:id="rId14"/>
    <p:sldId id="264" r:id="rId15"/>
    <p:sldId id="263" r:id="rId16"/>
    <p:sldId id="26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0"/>
    <p:restoredTop sz="95903"/>
  </p:normalViewPr>
  <p:slideViewPr>
    <p:cSldViewPr snapToGrid="0" snapToObjects="1">
      <p:cViewPr varScale="1">
        <p:scale>
          <a:sx n="62" d="100"/>
          <a:sy n="62" d="100"/>
        </p:scale>
        <p:origin x="200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74EC6-527F-419F-BE4B-EFD0A6D98FB5}" type="doc">
      <dgm:prSet loTypeId="urn:microsoft.com/office/officeart/2005/8/layout/process4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A356BE6-3ED3-4BB9-947C-34CF2587ADC5}">
      <dgm:prSet/>
      <dgm:spPr/>
      <dgm:t>
        <a:bodyPr/>
        <a:lstStyle/>
        <a:p>
          <a:r>
            <a:rPr lang="en-US"/>
            <a:t>Discuss the results and comment on the reasons for errors. </a:t>
          </a:r>
        </a:p>
      </dgm:t>
    </dgm:pt>
    <dgm:pt modelId="{39F91978-FA97-4084-AC46-2661C077DC82}" type="parTrans" cxnId="{7A09E73B-E6F9-4539-89B8-6AA494B57CFB}">
      <dgm:prSet/>
      <dgm:spPr/>
      <dgm:t>
        <a:bodyPr/>
        <a:lstStyle/>
        <a:p>
          <a:endParaRPr lang="en-US"/>
        </a:p>
      </dgm:t>
    </dgm:pt>
    <dgm:pt modelId="{DC7817DF-B62D-4401-AF9E-D40F1F44F28E}" type="sibTrans" cxnId="{7A09E73B-E6F9-4539-89B8-6AA494B57CFB}">
      <dgm:prSet/>
      <dgm:spPr/>
      <dgm:t>
        <a:bodyPr/>
        <a:lstStyle/>
        <a:p>
          <a:endParaRPr lang="en-US"/>
        </a:p>
      </dgm:t>
    </dgm:pt>
    <dgm:pt modelId="{0DD1ACD9-CBDB-4449-BE06-4713705EA8A5}">
      <dgm:prSet/>
      <dgm:spPr/>
      <dgm:t>
        <a:bodyPr/>
        <a:lstStyle/>
        <a:p>
          <a:r>
            <a:rPr lang="en-US"/>
            <a:t>Answer:  </a:t>
          </a:r>
        </a:p>
      </dgm:t>
    </dgm:pt>
    <dgm:pt modelId="{F112A439-D30C-4A1E-9B92-C1A6F7F02B69}" type="parTrans" cxnId="{87B80A5E-67F7-4433-98E4-3877EBFAFA1A}">
      <dgm:prSet/>
      <dgm:spPr/>
      <dgm:t>
        <a:bodyPr/>
        <a:lstStyle/>
        <a:p>
          <a:endParaRPr lang="en-US"/>
        </a:p>
      </dgm:t>
    </dgm:pt>
    <dgm:pt modelId="{BC0FD630-4F8F-4235-BDCD-43E1259218CA}" type="sibTrans" cxnId="{87B80A5E-67F7-4433-98E4-3877EBFAFA1A}">
      <dgm:prSet/>
      <dgm:spPr/>
      <dgm:t>
        <a:bodyPr/>
        <a:lstStyle/>
        <a:p>
          <a:endParaRPr lang="en-US"/>
        </a:p>
      </dgm:t>
    </dgm:pt>
    <dgm:pt modelId="{5358B58D-B4EA-43D0-8179-18181C613F7A}">
      <dgm:prSet/>
      <dgm:spPr/>
      <dgm:t>
        <a:bodyPr/>
        <a:lstStyle/>
        <a:p>
          <a:r>
            <a:rPr lang="en-US"/>
            <a:t>Errors resulted in the negative when the rotation was misplaced and turned in the wrong direction.</a:t>
          </a:r>
        </a:p>
      </dgm:t>
    </dgm:pt>
    <dgm:pt modelId="{54CAE93F-3388-46FC-82B6-D9907F32C223}" type="parTrans" cxnId="{896E5E11-0ECC-4CA3-A7BB-DCFB6C522212}">
      <dgm:prSet/>
      <dgm:spPr/>
      <dgm:t>
        <a:bodyPr/>
        <a:lstStyle/>
        <a:p>
          <a:endParaRPr lang="en-US"/>
        </a:p>
      </dgm:t>
    </dgm:pt>
    <dgm:pt modelId="{D17C221B-8781-4A03-AC73-CC84F248D06D}" type="sibTrans" cxnId="{896E5E11-0ECC-4CA3-A7BB-DCFB6C522212}">
      <dgm:prSet/>
      <dgm:spPr/>
      <dgm:t>
        <a:bodyPr/>
        <a:lstStyle/>
        <a:p>
          <a:endParaRPr lang="en-US"/>
        </a:p>
      </dgm:t>
    </dgm:pt>
    <dgm:pt modelId="{5EE7ECC6-84F4-4F20-A877-C42BE4AEB081}">
      <dgm:prSet/>
      <dgm:spPr/>
      <dgm:t>
        <a:bodyPr/>
        <a:lstStyle/>
        <a:p>
          <a:r>
            <a:rPr lang="en-US"/>
            <a:t>What are some applications of this measuring technique? Could this measuring system be used to measure surfaces that are not flat?</a:t>
          </a:r>
        </a:p>
      </dgm:t>
    </dgm:pt>
    <dgm:pt modelId="{39DB7A98-A135-485A-B229-36BC8133C9F1}" type="parTrans" cxnId="{6BE8C106-0E24-418D-9C8E-8B52E5D8CF02}">
      <dgm:prSet/>
      <dgm:spPr/>
      <dgm:t>
        <a:bodyPr/>
        <a:lstStyle/>
        <a:p>
          <a:endParaRPr lang="en-US"/>
        </a:p>
      </dgm:t>
    </dgm:pt>
    <dgm:pt modelId="{DF641BAF-4EC8-41B7-A8FD-E043D519D6ED}" type="sibTrans" cxnId="{6BE8C106-0E24-418D-9C8E-8B52E5D8CF02}">
      <dgm:prSet/>
      <dgm:spPr/>
      <dgm:t>
        <a:bodyPr/>
        <a:lstStyle/>
        <a:p>
          <a:endParaRPr lang="en-US"/>
        </a:p>
      </dgm:t>
    </dgm:pt>
    <dgm:pt modelId="{248ED2F4-B5FC-4F9A-8214-D4A842D8E186}">
      <dgm:prSet/>
      <dgm:spPr/>
      <dgm:t>
        <a:bodyPr/>
        <a:lstStyle/>
        <a:p>
          <a:r>
            <a:rPr lang="en-US"/>
            <a:t>Answer: The accuracy of the measurements on a non-flat surface can be compromised and inaccurate.</a:t>
          </a:r>
        </a:p>
      </dgm:t>
    </dgm:pt>
    <dgm:pt modelId="{B1ED7A07-B255-4217-BCF2-2A2ECF3EAB27}" type="parTrans" cxnId="{66109D5E-04EF-4B63-BA0B-F80EC6263E0B}">
      <dgm:prSet/>
      <dgm:spPr/>
      <dgm:t>
        <a:bodyPr/>
        <a:lstStyle/>
        <a:p>
          <a:endParaRPr lang="en-US"/>
        </a:p>
      </dgm:t>
    </dgm:pt>
    <dgm:pt modelId="{28D0C4E6-38B9-4211-B89D-FD59F3B45A85}" type="sibTrans" cxnId="{66109D5E-04EF-4B63-BA0B-F80EC6263E0B}">
      <dgm:prSet/>
      <dgm:spPr/>
      <dgm:t>
        <a:bodyPr/>
        <a:lstStyle/>
        <a:p>
          <a:endParaRPr lang="en-US"/>
        </a:p>
      </dgm:t>
    </dgm:pt>
    <dgm:pt modelId="{6A88DC47-ADC2-C44F-B27A-F97C32CBAFE6}" type="pres">
      <dgm:prSet presAssocID="{29E74EC6-527F-419F-BE4B-EFD0A6D98FB5}" presName="Name0" presStyleCnt="0">
        <dgm:presLayoutVars>
          <dgm:dir/>
          <dgm:animLvl val="lvl"/>
          <dgm:resizeHandles val="exact"/>
        </dgm:presLayoutVars>
      </dgm:prSet>
      <dgm:spPr/>
    </dgm:pt>
    <dgm:pt modelId="{9B5DB30E-2167-A043-94C1-C2B0B9CEA5AF}" type="pres">
      <dgm:prSet presAssocID="{5EE7ECC6-84F4-4F20-A877-C42BE4AEB081}" presName="boxAndChildren" presStyleCnt="0"/>
      <dgm:spPr/>
    </dgm:pt>
    <dgm:pt modelId="{9CE5EEBA-C9DD-C640-A5BD-D097077D3BA6}" type="pres">
      <dgm:prSet presAssocID="{5EE7ECC6-84F4-4F20-A877-C42BE4AEB081}" presName="parentTextBox" presStyleLbl="node1" presStyleIdx="0" presStyleCnt="3"/>
      <dgm:spPr/>
    </dgm:pt>
    <dgm:pt modelId="{B81556FE-0B54-2B4A-82A1-B51A288DAC6E}" type="pres">
      <dgm:prSet presAssocID="{5EE7ECC6-84F4-4F20-A877-C42BE4AEB081}" presName="entireBox" presStyleLbl="node1" presStyleIdx="0" presStyleCnt="3"/>
      <dgm:spPr/>
    </dgm:pt>
    <dgm:pt modelId="{5C9D2653-FDE1-7243-AF35-944A6E5B257F}" type="pres">
      <dgm:prSet presAssocID="{5EE7ECC6-84F4-4F20-A877-C42BE4AEB081}" presName="descendantBox" presStyleCnt="0"/>
      <dgm:spPr/>
    </dgm:pt>
    <dgm:pt modelId="{9F9982A8-E7FF-6148-B298-A7B678E3B8E1}" type="pres">
      <dgm:prSet presAssocID="{248ED2F4-B5FC-4F9A-8214-D4A842D8E186}" presName="childTextBox" presStyleLbl="fgAccFollowNode1" presStyleIdx="0" presStyleCnt="2">
        <dgm:presLayoutVars>
          <dgm:bulletEnabled val="1"/>
        </dgm:presLayoutVars>
      </dgm:prSet>
      <dgm:spPr/>
    </dgm:pt>
    <dgm:pt modelId="{98F44F01-5288-FE4C-BAE1-202D9DD17F43}" type="pres">
      <dgm:prSet presAssocID="{D17C221B-8781-4A03-AC73-CC84F248D06D}" presName="sp" presStyleCnt="0"/>
      <dgm:spPr/>
    </dgm:pt>
    <dgm:pt modelId="{43448350-FA59-3447-8BBE-34E32CDC492C}" type="pres">
      <dgm:prSet presAssocID="{5358B58D-B4EA-43D0-8179-18181C613F7A}" presName="arrowAndChildren" presStyleCnt="0"/>
      <dgm:spPr/>
    </dgm:pt>
    <dgm:pt modelId="{DADBE586-A5DF-284E-9C6F-6432D79F35B4}" type="pres">
      <dgm:prSet presAssocID="{5358B58D-B4EA-43D0-8179-18181C613F7A}" presName="parentTextArrow" presStyleLbl="node1" presStyleIdx="1" presStyleCnt="3"/>
      <dgm:spPr/>
    </dgm:pt>
    <dgm:pt modelId="{EC281A7F-74AF-9749-8321-E600D7CACF6B}" type="pres">
      <dgm:prSet presAssocID="{DC7817DF-B62D-4401-AF9E-D40F1F44F28E}" presName="sp" presStyleCnt="0"/>
      <dgm:spPr/>
    </dgm:pt>
    <dgm:pt modelId="{B561BF40-0F4C-0F4C-BE4B-9AB83F9746DD}" type="pres">
      <dgm:prSet presAssocID="{1A356BE6-3ED3-4BB9-947C-34CF2587ADC5}" presName="arrowAndChildren" presStyleCnt="0"/>
      <dgm:spPr/>
    </dgm:pt>
    <dgm:pt modelId="{31391FEA-02D4-D541-93E2-5617AD5A0B33}" type="pres">
      <dgm:prSet presAssocID="{1A356BE6-3ED3-4BB9-947C-34CF2587ADC5}" presName="parentTextArrow" presStyleLbl="node1" presStyleIdx="1" presStyleCnt="3"/>
      <dgm:spPr/>
    </dgm:pt>
    <dgm:pt modelId="{9E090739-3ADA-BE4C-9E1C-1C1406A275C5}" type="pres">
      <dgm:prSet presAssocID="{1A356BE6-3ED3-4BB9-947C-34CF2587ADC5}" presName="arrow" presStyleLbl="node1" presStyleIdx="2" presStyleCnt="3"/>
      <dgm:spPr/>
    </dgm:pt>
    <dgm:pt modelId="{F8E5A8F8-8558-9248-A175-647EAF2B9E91}" type="pres">
      <dgm:prSet presAssocID="{1A356BE6-3ED3-4BB9-947C-34CF2587ADC5}" presName="descendantArrow" presStyleCnt="0"/>
      <dgm:spPr/>
    </dgm:pt>
    <dgm:pt modelId="{A2B954BC-163D-F24C-BE0D-B2F9904B1FCA}" type="pres">
      <dgm:prSet presAssocID="{0DD1ACD9-CBDB-4449-BE06-4713705EA8A5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6BE8C106-0E24-418D-9C8E-8B52E5D8CF02}" srcId="{29E74EC6-527F-419F-BE4B-EFD0A6D98FB5}" destId="{5EE7ECC6-84F4-4F20-A877-C42BE4AEB081}" srcOrd="2" destOrd="0" parTransId="{39DB7A98-A135-485A-B229-36BC8133C9F1}" sibTransId="{DF641BAF-4EC8-41B7-A8FD-E043D519D6ED}"/>
    <dgm:cxn modelId="{896E5E11-0ECC-4CA3-A7BB-DCFB6C522212}" srcId="{29E74EC6-527F-419F-BE4B-EFD0A6D98FB5}" destId="{5358B58D-B4EA-43D0-8179-18181C613F7A}" srcOrd="1" destOrd="0" parTransId="{54CAE93F-3388-46FC-82B6-D9907F32C223}" sibTransId="{D17C221B-8781-4A03-AC73-CC84F248D06D}"/>
    <dgm:cxn modelId="{AE78D617-4C85-D645-A48A-629462FD39F0}" type="presOf" srcId="{1A356BE6-3ED3-4BB9-947C-34CF2587ADC5}" destId="{9E090739-3ADA-BE4C-9E1C-1C1406A275C5}" srcOrd="1" destOrd="0" presId="urn:microsoft.com/office/officeart/2005/8/layout/process4"/>
    <dgm:cxn modelId="{7A09E73B-E6F9-4539-89B8-6AA494B57CFB}" srcId="{29E74EC6-527F-419F-BE4B-EFD0A6D98FB5}" destId="{1A356BE6-3ED3-4BB9-947C-34CF2587ADC5}" srcOrd="0" destOrd="0" parTransId="{39F91978-FA97-4084-AC46-2661C077DC82}" sibTransId="{DC7817DF-B62D-4401-AF9E-D40F1F44F28E}"/>
    <dgm:cxn modelId="{87B80A5E-67F7-4433-98E4-3877EBFAFA1A}" srcId="{1A356BE6-3ED3-4BB9-947C-34CF2587ADC5}" destId="{0DD1ACD9-CBDB-4449-BE06-4713705EA8A5}" srcOrd="0" destOrd="0" parTransId="{F112A439-D30C-4A1E-9B92-C1A6F7F02B69}" sibTransId="{BC0FD630-4F8F-4235-BDCD-43E1259218CA}"/>
    <dgm:cxn modelId="{66109D5E-04EF-4B63-BA0B-F80EC6263E0B}" srcId="{5EE7ECC6-84F4-4F20-A877-C42BE4AEB081}" destId="{248ED2F4-B5FC-4F9A-8214-D4A842D8E186}" srcOrd="0" destOrd="0" parTransId="{B1ED7A07-B255-4217-BCF2-2A2ECF3EAB27}" sibTransId="{28D0C4E6-38B9-4211-B89D-FD59F3B45A85}"/>
    <dgm:cxn modelId="{27C8C089-16AE-6943-9AE2-9934366C18A0}" type="presOf" srcId="{5358B58D-B4EA-43D0-8179-18181C613F7A}" destId="{DADBE586-A5DF-284E-9C6F-6432D79F35B4}" srcOrd="0" destOrd="0" presId="urn:microsoft.com/office/officeart/2005/8/layout/process4"/>
    <dgm:cxn modelId="{B64A06A4-9651-C84E-90C9-DCAA4E108ADD}" type="presOf" srcId="{5EE7ECC6-84F4-4F20-A877-C42BE4AEB081}" destId="{B81556FE-0B54-2B4A-82A1-B51A288DAC6E}" srcOrd="1" destOrd="0" presId="urn:microsoft.com/office/officeart/2005/8/layout/process4"/>
    <dgm:cxn modelId="{F05372A6-D8F3-A342-B134-CDA7265266A3}" type="presOf" srcId="{0DD1ACD9-CBDB-4449-BE06-4713705EA8A5}" destId="{A2B954BC-163D-F24C-BE0D-B2F9904B1FCA}" srcOrd="0" destOrd="0" presId="urn:microsoft.com/office/officeart/2005/8/layout/process4"/>
    <dgm:cxn modelId="{E31364CE-C480-C241-8F72-7719931427C3}" type="presOf" srcId="{5EE7ECC6-84F4-4F20-A877-C42BE4AEB081}" destId="{9CE5EEBA-C9DD-C640-A5BD-D097077D3BA6}" srcOrd="0" destOrd="0" presId="urn:microsoft.com/office/officeart/2005/8/layout/process4"/>
    <dgm:cxn modelId="{0A8110E1-8F7F-2341-BC39-1CC7DBEE617B}" type="presOf" srcId="{1A356BE6-3ED3-4BB9-947C-34CF2587ADC5}" destId="{31391FEA-02D4-D541-93E2-5617AD5A0B33}" srcOrd="0" destOrd="0" presId="urn:microsoft.com/office/officeart/2005/8/layout/process4"/>
    <dgm:cxn modelId="{7C8953EC-49E1-184D-86D7-3C84D6059770}" type="presOf" srcId="{248ED2F4-B5FC-4F9A-8214-D4A842D8E186}" destId="{9F9982A8-E7FF-6148-B298-A7B678E3B8E1}" srcOrd="0" destOrd="0" presId="urn:microsoft.com/office/officeart/2005/8/layout/process4"/>
    <dgm:cxn modelId="{20F8A3F2-5C90-EF4F-B8A9-50C59B1F9BDE}" type="presOf" srcId="{29E74EC6-527F-419F-BE4B-EFD0A6D98FB5}" destId="{6A88DC47-ADC2-C44F-B27A-F97C32CBAFE6}" srcOrd="0" destOrd="0" presId="urn:microsoft.com/office/officeart/2005/8/layout/process4"/>
    <dgm:cxn modelId="{164EE59E-0093-984E-B7DC-F994D56FA776}" type="presParOf" srcId="{6A88DC47-ADC2-C44F-B27A-F97C32CBAFE6}" destId="{9B5DB30E-2167-A043-94C1-C2B0B9CEA5AF}" srcOrd="0" destOrd="0" presId="urn:microsoft.com/office/officeart/2005/8/layout/process4"/>
    <dgm:cxn modelId="{5B70346E-C629-8749-B88E-B6F29A5CD0C2}" type="presParOf" srcId="{9B5DB30E-2167-A043-94C1-C2B0B9CEA5AF}" destId="{9CE5EEBA-C9DD-C640-A5BD-D097077D3BA6}" srcOrd="0" destOrd="0" presId="urn:microsoft.com/office/officeart/2005/8/layout/process4"/>
    <dgm:cxn modelId="{2517CBB1-AD3A-2A43-B45D-65B60C5BB78B}" type="presParOf" srcId="{9B5DB30E-2167-A043-94C1-C2B0B9CEA5AF}" destId="{B81556FE-0B54-2B4A-82A1-B51A288DAC6E}" srcOrd="1" destOrd="0" presId="urn:microsoft.com/office/officeart/2005/8/layout/process4"/>
    <dgm:cxn modelId="{3D0CAFFB-FD9A-6D4F-9276-44F64C081133}" type="presParOf" srcId="{9B5DB30E-2167-A043-94C1-C2B0B9CEA5AF}" destId="{5C9D2653-FDE1-7243-AF35-944A6E5B257F}" srcOrd="2" destOrd="0" presId="urn:microsoft.com/office/officeart/2005/8/layout/process4"/>
    <dgm:cxn modelId="{05454F74-7F38-F04F-B882-40429FEFD70F}" type="presParOf" srcId="{5C9D2653-FDE1-7243-AF35-944A6E5B257F}" destId="{9F9982A8-E7FF-6148-B298-A7B678E3B8E1}" srcOrd="0" destOrd="0" presId="urn:microsoft.com/office/officeart/2005/8/layout/process4"/>
    <dgm:cxn modelId="{864B9E3E-C1A5-8346-B357-1EC11BCE92FC}" type="presParOf" srcId="{6A88DC47-ADC2-C44F-B27A-F97C32CBAFE6}" destId="{98F44F01-5288-FE4C-BAE1-202D9DD17F43}" srcOrd="1" destOrd="0" presId="urn:microsoft.com/office/officeart/2005/8/layout/process4"/>
    <dgm:cxn modelId="{85DE2C55-CE64-F849-BCFC-90B573CB0253}" type="presParOf" srcId="{6A88DC47-ADC2-C44F-B27A-F97C32CBAFE6}" destId="{43448350-FA59-3447-8BBE-34E32CDC492C}" srcOrd="2" destOrd="0" presId="urn:microsoft.com/office/officeart/2005/8/layout/process4"/>
    <dgm:cxn modelId="{2DB2C699-324C-B84C-9B13-924E212A5B4A}" type="presParOf" srcId="{43448350-FA59-3447-8BBE-34E32CDC492C}" destId="{DADBE586-A5DF-284E-9C6F-6432D79F35B4}" srcOrd="0" destOrd="0" presId="urn:microsoft.com/office/officeart/2005/8/layout/process4"/>
    <dgm:cxn modelId="{7F74E3E2-090D-9E46-AB63-426BEFA4344A}" type="presParOf" srcId="{6A88DC47-ADC2-C44F-B27A-F97C32CBAFE6}" destId="{EC281A7F-74AF-9749-8321-E600D7CACF6B}" srcOrd="3" destOrd="0" presId="urn:microsoft.com/office/officeart/2005/8/layout/process4"/>
    <dgm:cxn modelId="{08E31471-81EF-AE48-8687-D514653872D7}" type="presParOf" srcId="{6A88DC47-ADC2-C44F-B27A-F97C32CBAFE6}" destId="{B561BF40-0F4C-0F4C-BE4B-9AB83F9746DD}" srcOrd="4" destOrd="0" presId="urn:microsoft.com/office/officeart/2005/8/layout/process4"/>
    <dgm:cxn modelId="{ECA4A937-6380-114B-B42C-9CFA78681FC9}" type="presParOf" srcId="{B561BF40-0F4C-0F4C-BE4B-9AB83F9746DD}" destId="{31391FEA-02D4-D541-93E2-5617AD5A0B33}" srcOrd="0" destOrd="0" presId="urn:microsoft.com/office/officeart/2005/8/layout/process4"/>
    <dgm:cxn modelId="{3C50ADE2-D1DB-4C40-90EF-E8A2DB8DACE6}" type="presParOf" srcId="{B561BF40-0F4C-0F4C-BE4B-9AB83F9746DD}" destId="{9E090739-3ADA-BE4C-9E1C-1C1406A275C5}" srcOrd="1" destOrd="0" presId="urn:microsoft.com/office/officeart/2005/8/layout/process4"/>
    <dgm:cxn modelId="{C7774DEA-BDE9-584B-9C76-9F27BCD94DA3}" type="presParOf" srcId="{B561BF40-0F4C-0F4C-BE4B-9AB83F9746DD}" destId="{F8E5A8F8-8558-9248-A175-647EAF2B9E91}" srcOrd="2" destOrd="0" presId="urn:microsoft.com/office/officeart/2005/8/layout/process4"/>
    <dgm:cxn modelId="{544DDB2E-D717-EE4B-B05B-F2083A6FFAFA}" type="presParOf" srcId="{F8E5A8F8-8558-9248-A175-647EAF2B9E91}" destId="{A2B954BC-163D-F24C-BE0D-B2F9904B1F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556FE-0B54-2B4A-82A1-B51A288DAC6E}">
      <dsp:nvSpPr>
        <dsp:cNvPr id="0" name=""/>
        <dsp:cNvSpPr/>
      </dsp:nvSpPr>
      <dsp:spPr>
        <a:xfrm>
          <a:off x="0" y="3143095"/>
          <a:ext cx="10576558" cy="10316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What are some applications of this measuring technique? Could this measuring system be used to measure surfaces that are not flat?</a:t>
          </a:r>
        </a:p>
      </dsp:txBody>
      <dsp:txXfrm>
        <a:off x="0" y="3143095"/>
        <a:ext cx="10576558" cy="557082"/>
      </dsp:txXfrm>
    </dsp:sp>
    <dsp:sp modelId="{9F9982A8-E7FF-6148-B298-A7B678E3B8E1}">
      <dsp:nvSpPr>
        <dsp:cNvPr id="0" name=""/>
        <dsp:cNvSpPr/>
      </dsp:nvSpPr>
      <dsp:spPr>
        <a:xfrm>
          <a:off x="0" y="3679545"/>
          <a:ext cx="10576558" cy="47455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Answer: The accuracy of the measurements on a non-flat surface can be compromised and inaccurate.</a:t>
          </a:r>
        </a:p>
      </dsp:txBody>
      <dsp:txXfrm>
        <a:off x="0" y="3679545"/>
        <a:ext cx="10576558" cy="474551"/>
      </dsp:txXfrm>
    </dsp:sp>
    <dsp:sp modelId="{DADBE586-A5DF-284E-9C6F-6432D79F35B4}">
      <dsp:nvSpPr>
        <dsp:cNvPr id="0" name=""/>
        <dsp:cNvSpPr/>
      </dsp:nvSpPr>
      <dsp:spPr>
        <a:xfrm rot="10800000">
          <a:off x="0" y="1571916"/>
          <a:ext cx="10576558" cy="158665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Errors resulted in the negative when the rotation was misplaced and turned in the wrong direction.</a:t>
          </a:r>
        </a:p>
      </dsp:txBody>
      <dsp:txXfrm rot="10800000">
        <a:off x="0" y="1571916"/>
        <a:ext cx="10576558" cy="1030960"/>
      </dsp:txXfrm>
    </dsp:sp>
    <dsp:sp modelId="{9E090739-3ADA-BE4C-9E1C-1C1406A275C5}">
      <dsp:nvSpPr>
        <dsp:cNvPr id="0" name=""/>
        <dsp:cNvSpPr/>
      </dsp:nvSpPr>
      <dsp:spPr>
        <a:xfrm rot="10800000">
          <a:off x="0" y="738"/>
          <a:ext cx="10576558" cy="1586653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Discuss the results and comment on the reasons for errors. </a:t>
          </a:r>
        </a:p>
      </dsp:txBody>
      <dsp:txXfrm rot="-10800000">
        <a:off x="0" y="738"/>
        <a:ext cx="10576558" cy="556915"/>
      </dsp:txXfrm>
    </dsp:sp>
    <dsp:sp modelId="{A2B954BC-163D-F24C-BE0D-B2F9904B1FCA}">
      <dsp:nvSpPr>
        <dsp:cNvPr id="0" name=""/>
        <dsp:cNvSpPr/>
      </dsp:nvSpPr>
      <dsp:spPr>
        <a:xfrm>
          <a:off x="0" y="557653"/>
          <a:ext cx="10576558" cy="47440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Answer:  </a:t>
          </a:r>
        </a:p>
      </dsp:txBody>
      <dsp:txXfrm>
        <a:off x="0" y="557653"/>
        <a:ext cx="10576558" cy="474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arisut6213.blogspot.com/2010/07/website.html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cience" TargetMode="External"/><Relationship Id="rId2" Type="http://schemas.openxmlformats.org/officeDocument/2006/relationships/hyperlink" Target="https://en.wikipedia.org/wiki/Phys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en.wikipedia.org/wiki/Energy" TargetMode="External"/><Relationship Id="rId4" Type="http://schemas.openxmlformats.org/officeDocument/2006/relationships/hyperlink" Target="https://en.wikipedia.org/wiki/Matt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7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5A238-8229-B74A-8B85-40266FA67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en-US" sz="4800"/>
              <a:t>Phsyics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93434-C864-F54B-8563-59D3C4754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/>
          </a:bodyPr>
          <a:lstStyle/>
          <a:p>
            <a:r>
              <a:rPr lang="en-US" sz="2000" dirty="0"/>
              <a:t>Fundamental Laws Of  Mechanics</a:t>
            </a:r>
          </a:p>
          <a:p>
            <a:r>
              <a:rPr lang="en-US" sz="2000" dirty="0"/>
              <a:t>By Diallo </a:t>
            </a:r>
            <a:r>
              <a:rPr lang="en-US" sz="2000" dirty="0" err="1"/>
              <a:t>WIlliams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66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Data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ABB22-E52E-475E-A637-B8C80B6E31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Average velocity from table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Percent difference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𝑠𝑜𝑢𝑛𝑑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=343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ABB22-E52E-475E-A637-B8C80B6E31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51E027-C6AB-44A8-8B52-DC4ABBE2B670}"/>
                  </a:ext>
                </a:extLst>
              </p:cNvPr>
              <p:cNvSpPr/>
              <p:nvPr/>
            </p:nvSpPr>
            <p:spPr>
              <a:xfrm>
                <a:off x="1517345" y="2467931"/>
                <a:ext cx="3415872" cy="476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1.973e-4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51E027-C6AB-44A8-8B52-DC4ABBE2B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45" y="2467931"/>
                <a:ext cx="3415872" cy="476925"/>
              </a:xfrm>
              <a:prstGeom prst="rect">
                <a:avLst/>
              </a:prstGeom>
              <a:blipFill>
                <a:blip r:embed="rId3"/>
                <a:stretch>
                  <a:fillRect r="-37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/>
              <p:nvPr/>
            </p:nvSpPr>
            <p:spPr>
              <a:xfrm>
                <a:off x="1517345" y="4486921"/>
                <a:ext cx="5610318" cy="581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𝑃𝑒𝑟𝑐𝑒𝑛𝑡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𝑑𝑖𝑓𝑓𝑒𝑟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𝑛𝑐𝑒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𝑎𝑣𝑔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𝑠𝑜𝑢𝑛𝑑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𝑠𝑜𝑢𝑛𝑑</m:t>
                            </m:r>
                          </m:sub>
                        </m:sSub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100%=</m:t>
                    </m:r>
                  </m:oMath>
                </a14:m>
                <a:r>
                  <a:rPr lang="en-US" dirty="0"/>
                  <a:t>9.998e-4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C1325-020B-4670-B3DB-1D82E88B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45" y="4486921"/>
                <a:ext cx="5610318" cy="581121"/>
              </a:xfrm>
              <a:prstGeom prst="rect">
                <a:avLst/>
              </a:prstGeom>
              <a:blipFill>
                <a:blip r:embed="rId4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19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A697-9A77-B647-A4BA-285F450D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62457-91FD-6C4A-9746-A03DCCD5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: The </a:t>
            </a:r>
            <a:r>
              <a:rPr lang="en-US" b="1" dirty="0"/>
              <a:t>speed</a:t>
            </a:r>
            <a:r>
              <a:rPr lang="en-US" dirty="0"/>
              <a:t> varies depending on </a:t>
            </a:r>
            <a:r>
              <a:rPr lang="en-US" b="1" dirty="0"/>
              <a:t>atmospheric</a:t>
            </a:r>
            <a:r>
              <a:rPr lang="en-US" dirty="0"/>
              <a:t> conditions; the most important factor is the </a:t>
            </a:r>
            <a:r>
              <a:rPr lang="en-US" b="1" dirty="0"/>
              <a:t>temperature</a:t>
            </a:r>
            <a:r>
              <a:rPr lang="en-US" dirty="0"/>
              <a:t>. </a:t>
            </a:r>
            <a:r>
              <a:rPr lang="en-US" b="1" dirty="0"/>
              <a:t>Humidity</a:t>
            </a:r>
            <a:r>
              <a:rPr lang="en-US" dirty="0"/>
              <a:t> has little </a:t>
            </a:r>
            <a:r>
              <a:rPr lang="en-US" b="1" dirty="0"/>
              <a:t>effect</a:t>
            </a:r>
            <a:r>
              <a:rPr lang="en-US" dirty="0"/>
              <a:t> on the </a:t>
            </a:r>
            <a:r>
              <a:rPr lang="en-US" b="1" dirty="0"/>
              <a:t>speed of sound</a:t>
            </a:r>
            <a:r>
              <a:rPr lang="en-US" dirty="0"/>
              <a:t>, nor does </a:t>
            </a:r>
            <a:r>
              <a:rPr lang="en-US" b="1" dirty="0"/>
              <a:t>air pressure</a:t>
            </a:r>
            <a:r>
              <a:rPr lang="en-US" dirty="0"/>
              <a:t> by itself. </a:t>
            </a:r>
            <a:r>
              <a:rPr lang="en-US" b="1" dirty="0"/>
              <a:t>Air pressure</a:t>
            </a:r>
            <a:r>
              <a:rPr lang="en-US" dirty="0"/>
              <a:t> has no </a:t>
            </a:r>
            <a:r>
              <a:rPr lang="en-US" b="1" dirty="0"/>
              <a:t>effect</a:t>
            </a:r>
            <a:r>
              <a:rPr lang="en-US" dirty="0"/>
              <a:t> at all in an ideal gas approximation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70A6D-5C89-2548-8620-13D2AFED3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2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133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5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9" name="Group 154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7" name="Isosceles Triangle 156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00" name="Rectangle 159">
            <a:extLst>
              <a:ext uri="{FF2B5EF4-FFF2-40B4-BE49-F238E27FC236}">
                <a16:creationId xmlns:a16="http://schemas.microsoft.com/office/drawing/2014/main" id="{970A98CA-71CF-41CD-937B-85079588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1" name="Group 161">
            <a:extLst>
              <a:ext uri="{FF2B5EF4-FFF2-40B4-BE49-F238E27FC236}">
                <a16:creationId xmlns:a16="http://schemas.microsoft.com/office/drawing/2014/main" id="{6F326EE7-A508-4EF7-AFBF-63D7A596E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3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2" name="Rectangle 182">
            <a:extLst>
              <a:ext uri="{FF2B5EF4-FFF2-40B4-BE49-F238E27FC236}">
                <a16:creationId xmlns:a16="http://schemas.microsoft.com/office/drawing/2014/main" id="{57FEE73E-FB69-4E9E-BF08-78CA18862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B1EEB7-85DE-5C4B-988B-F5B11885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" y="1249674"/>
            <a:ext cx="5973588" cy="1702472"/>
          </a:xfrm>
          <a:prstGeom prst="rect">
            <a:avLst/>
          </a:prstGeom>
          <a:ln w="12700">
            <a:noFill/>
          </a:ln>
        </p:spPr>
      </p:pic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295A8361-CA97-2645-B608-9B9D7D8E8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7100285" y="585839"/>
            <a:ext cx="4040190" cy="3030142"/>
          </a:xfrm>
          <a:prstGeom prst="rect">
            <a:avLst/>
          </a:prstGeom>
          <a:ln w="12700">
            <a:noFill/>
          </a:ln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D45FA45-1472-4C71-BA56-6BFB628AD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186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FB7A53-16A0-024F-8A0B-E32D60C4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7"/>
            <a:ext cx="9159591" cy="1028331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900" dirty="0"/>
              <a:t>Convert Radial Displacement To Linear Displacement Using The Rotary Encoder </a:t>
            </a:r>
            <a:br>
              <a:rPr lang="en-US" sz="1900" dirty="0"/>
            </a:b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13582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405C197B-9DA4-4144-9ACF-C8A63E380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12C85C5E-FBBF-4447-8558-B5C5E6DDF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6">
              <a:extLst>
                <a:ext uri="{FF2B5EF4-FFF2-40B4-BE49-F238E27FC236}">
                  <a16:creationId xmlns:a16="http://schemas.microsoft.com/office/drawing/2014/main" id="{B8635E97-E4CC-4738-9DEB-AE63C8D7A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0AAE46E8-D6BC-4A98-879A-0AFD8F6A4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C10A72EB-A452-4293-B377-47BABE721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A8101224-713E-4D28-B05A-CF0A56E59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BEA3F6E4-F1B7-4D2F-9652-3618CC720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8A6D6F82-752B-4ADD-A800-79D68A729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5B004FB3-6426-4503-AE95-EB15676E0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13">
              <a:extLst>
                <a:ext uri="{FF2B5EF4-FFF2-40B4-BE49-F238E27FC236}">
                  <a16:creationId xmlns:a16="http://schemas.microsoft.com/office/drawing/2014/main" id="{38553780-C865-46B3-BB91-D5DBB1102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14">
              <a:extLst>
                <a:ext uri="{FF2B5EF4-FFF2-40B4-BE49-F238E27FC236}">
                  <a16:creationId xmlns:a16="http://schemas.microsoft.com/office/drawing/2014/main" id="{2B3050C8-3614-4E89-9F1C-C67BB9CE5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9" name="Freeform 15">
              <a:extLst>
                <a:ext uri="{FF2B5EF4-FFF2-40B4-BE49-F238E27FC236}">
                  <a16:creationId xmlns:a16="http://schemas.microsoft.com/office/drawing/2014/main" id="{72DBE2DE-87C7-4AB1-950E-DFCDC38F1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AF3BC82-2F28-4798-8985-293584EA6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1" name="Freeform 17">
              <a:extLst>
                <a:ext uri="{FF2B5EF4-FFF2-40B4-BE49-F238E27FC236}">
                  <a16:creationId xmlns:a16="http://schemas.microsoft.com/office/drawing/2014/main" id="{6180167F-2314-4D1E-A0A9-2809001E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2" name="Freeform 18">
              <a:extLst>
                <a:ext uri="{FF2B5EF4-FFF2-40B4-BE49-F238E27FC236}">
                  <a16:creationId xmlns:a16="http://schemas.microsoft.com/office/drawing/2014/main" id="{EFCBDF3C-AF82-4CF2-BF18-DD187C59F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57900165-1B44-4C5E-A251-41CB7195E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4" name="Freeform 20">
              <a:extLst>
                <a:ext uri="{FF2B5EF4-FFF2-40B4-BE49-F238E27FC236}">
                  <a16:creationId xmlns:a16="http://schemas.microsoft.com/office/drawing/2014/main" id="{F2781377-E384-4B5A-9361-E72001D1A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5" name="Freeform 21">
              <a:extLst>
                <a:ext uri="{FF2B5EF4-FFF2-40B4-BE49-F238E27FC236}">
                  <a16:creationId xmlns:a16="http://schemas.microsoft.com/office/drawing/2014/main" id="{C4D3DDE9-56C8-40A9-8971-128939F6B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6" name="Freeform 22">
              <a:extLst>
                <a:ext uri="{FF2B5EF4-FFF2-40B4-BE49-F238E27FC236}">
                  <a16:creationId xmlns:a16="http://schemas.microsoft.com/office/drawing/2014/main" id="{F7481932-1601-4A58-843E-2FFF0FECF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7" name="Freeform 23">
              <a:extLst>
                <a:ext uri="{FF2B5EF4-FFF2-40B4-BE49-F238E27FC236}">
                  <a16:creationId xmlns:a16="http://schemas.microsoft.com/office/drawing/2014/main" id="{2060039F-5F83-44FD-9BA2-92F3D6281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0388DF2-4BFA-41B2-B9DA-DA4786489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68" name="Rectangle 87">
              <a:extLst>
                <a:ext uri="{FF2B5EF4-FFF2-40B4-BE49-F238E27FC236}">
                  <a16:creationId xmlns:a16="http://schemas.microsoft.com/office/drawing/2014/main" id="{A2C5F070-03F5-4DB1-AEFB-CF61484D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9" name="Isosceles Triangle 88">
              <a:extLst>
                <a:ext uri="{FF2B5EF4-FFF2-40B4-BE49-F238E27FC236}">
                  <a16:creationId xmlns:a16="http://schemas.microsoft.com/office/drawing/2014/main" id="{4C8523F4-682F-4D2B-95A0-D6400EC36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0" name="Rectangle 89">
              <a:extLst>
                <a:ext uri="{FF2B5EF4-FFF2-40B4-BE49-F238E27FC236}">
                  <a16:creationId xmlns:a16="http://schemas.microsoft.com/office/drawing/2014/main" id="{4E08E735-8660-4B10-8380-EB1BB31FC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78AC28A1-8971-45B2-B21A-071B52AD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CEFD4A9-4915-45D4-A29C-B1CAD18B5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A5CF36E2-B193-4D62-B53E-AC7B474E5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66DA88D2-4BEF-49B2-BF3E-E4EB4E280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8B30D23E-C580-4DEA-9456-6FCDD8DA1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DD9948CB-5950-4241-B28B-8AF0C339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AE9C682F-0AA7-4D2C-9CAD-8DFAD39C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87F2834D-298D-4870-8552-B40DC2A03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2C6A1A69-052C-4B3B-9281-D0075ED95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0723C072-5D99-41B7-8E18-FE01B94BC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621A3364-D7B1-4E6D-9060-FDC5B1A75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6CB1F4B2-A092-4B02-9D76-FE8EA3B90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1A423547-C17C-4980-B19F-FF8C559FD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C90E433-9C3B-4BC5-A7E7-C61197901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84029C58-75E0-43AB-910F-1C6361271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9BC7889F-2797-46F5-83E8-EB0B06A6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9C0E3C34-4408-4CB3-8D2F-A9A96522A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878AA4BB-9868-43E4-B7E3-5C6835BF1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466CC185-19B1-4FE8-827B-8F5F47F29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428AAEA6-44B3-4887-A05B-D1E7FFF4D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CCBD5698-31D0-4260-ACE3-584E6BF53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44431A8-17A6-004C-ACA4-33048DD41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12" r="42740" b="1"/>
          <a:stretch/>
        </p:blipFill>
        <p:spPr>
          <a:xfrm rot="5400000">
            <a:off x="966771" y="-966771"/>
            <a:ext cx="4121005" cy="6054548"/>
          </a:xfrm>
          <a:prstGeom prst="rect">
            <a:avLst/>
          </a:prstGeom>
          <a:ln w="12700">
            <a:noFill/>
          </a:ln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032896A-2444-1E48-83BB-6C0086111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1" b="11379"/>
          <a:stretch/>
        </p:blipFill>
        <p:spPr>
          <a:xfrm>
            <a:off x="6137148" y="10"/>
            <a:ext cx="6054548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3A69C04-C895-4DB3-A92A-D57650B62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116" name="Isosceles Triangle 39">
              <a:extLst>
                <a:ext uri="{FF2B5EF4-FFF2-40B4-BE49-F238E27FC236}">
                  <a16:creationId xmlns:a16="http://schemas.microsoft.com/office/drawing/2014/main" id="{B8E0CA25-0429-4D6B-9EAD-8DEC7BB9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5941052-2814-4B40-9158-C97FCE13D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0DEDAA-3E9B-5C49-BADA-5EA14550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293387"/>
            <a:ext cx="9069837" cy="103954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900"/>
              <a:t>Find the Gravitational Acceleration of a Free-falling Object Using the Ultrasonic Sensor </a:t>
            </a:r>
            <a:br>
              <a:rPr lang="en-US" sz="1900"/>
            </a:b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87309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en-US" sz="3600"/>
              <a:t>Data Collection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E37404-244A-4FE3-B76E-92D70D68E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3102" y="2789239"/>
                <a:ext cx="5768442" cy="2683606"/>
              </a:xfrm>
            </p:spPr>
            <p:txBody>
              <a:bodyPr>
                <a:normAutofit/>
              </a:bodyPr>
              <a:lstStyle/>
              <a:p>
                <a:r>
                  <a:rPr lang="en-US" sz="1600">
                    <a:solidFill>
                      <a:srgbClr val="FFFFFE"/>
                    </a:solidFill>
                  </a:rPr>
                  <a:t>Object diameter: d = 3cm</a:t>
                </a:r>
              </a:p>
              <a:p>
                <a:r>
                  <a:rPr lang="en-US" sz="1600">
                    <a:solidFill>
                      <a:srgbClr val="FFFFFE"/>
                    </a:solidFill>
                  </a:rPr>
                  <a:t>Object radius: r = 1.5cm</a:t>
                </a:r>
              </a:p>
              <a:p>
                <a:r>
                  <a:rPr lang="en-US" sz="1600">
                    <a:solidFill>
                      <a:srgbClr val="FFFFFE"/>
                    </a:solidFill>
                  </a:rPr>
                  <a:t>Number of pulses for one revolution: x = 29</a:t>
                </a:r>
              </a:p>
              <a:p>
                <a:r>
                  <a:rPr lang="en-US" sz="1600">
                    <a:solidFill>
                      <a:srgbClr val="FFFFFE"/>
                    </a:solidFill>
                  </a:rPr>
                  <a:t>Resolution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solidFill>
                              <a:srgbClr val="FFFF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</m:num>
                          <m:den>
                            <m:r>
                              <a:rPr lang="en-US" sz="1600" b="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r>
                          <a:rPr lang="en-US" sz="1600" i="1">
                            <a:solidFill>
                              <a:srgbClr val="FFFFF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𝑅𝑒𝑣𝑜𝑙𝑢𝑡𝑖𝑜𝑛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𝑝𝑢𝑙𝑠𝑒𝑠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FFFFFE"/>
                        </a:solidFill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600" i="1">
                            <a:solidFill>
                              <a:srgbClr val="FFFFF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2∙</m:t>
                            </m:r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𝑟𝑎𝑑𝑖𝑎𝑛𝑠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en-US" sz="1600" i="1">
                                <a:solidFill>
                                  <a:srgbClr val="FFFFFE"/>
                                </a:solidFill>
                                <a:latin typeface="Cambria Math" panose="02040503050406030204" pitchFamily="18" charset="0"/>
                              </a:rPr>
                              <m:t>𝑅𝑒𝑣𝑜𝑙𝑢𝑡𝑖𝑜𝑛</m:t>
                            </m:r>
                          </m:den>
                        </m:f>
                      </m:e>
                    </m:d>
                    <m:r>
                      <a:rPr lang="en-US" sz="1600" b="0" i="1">
                        <a:solidFill>
                          <a:srgbClr val="FFFFFE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>
                    <a:solidFill>
                      <a:srgbClr val="FFFFFE"/>
                    </a:solidFill>
                  </a:rPr>
                  <a:t>0.122rad/pulse</a:t>
                </a:r>
              </a:p>
              <a:p>
                <a:pPr marL="0" indent="0">
                  <a:buNone/>
                </a:pPr>
                <a:endParaRPr lang="en-US" sz="1600">
                  <a:solidFill>
                    <a:srgbClr val="FFFFFE"/>
                  </a:solidFill>
                </a:endParaRP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E37404-244A-4FE3-B76E-92D70D68E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3102" y="2789239"/>
                <a:ext cx="5768442" cy="2683606"/>
              </a:xfrm>
              <a:blipFill>
                <a:blip r:embed="rId2"/>
                <a:stretch>
                  <a:fillRect l="-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agnifying glass showing decling performance">
            <a:extLst>
              <a:ext uri="{FF2B5EF4-FFF2-40B4-BE49-F238E27FC236}">
                <a16:creationId xmlns:a16="http://schemas.microsoft.com/office/drawing/2014/main" id="{0116004D-C989-479D-8673-5337F7FC3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8" r="42691" b="-2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8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Data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2485790-4EDB-4F67-A6C6-7BDF61C0CA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71889" y="1909966"/>
              <a:ext cx="10515600" cy="402715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4021011796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5421803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416356486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41739095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076385891"/>
                        </a:ext>
                      </a:extLst>
                    </a:gridCol>
                  </a:tblGrid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Trial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Number of pulses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kern="100" dirty="0">
                              <a:effectLst/>
                            </a:rPr>
                            <a:t>N</a:t>
                          </a:r>
                          <a:endParaRPr lang="en-US" sz="1600" i="1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Encoder distance </a:t>
                          </a:r>
                          <a:br>
                            <a:rPr lang="en-US" sz="1600" kern="100" dirty="0">
                              <a:effectLst/>
                            </a:rPr>
                          </a:br>
                          <a:r>
                            <a:rPr lang="en-US" sz="1600" i="1" dirty="0"/>
                            <a:t>r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600" b="1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𝑹𝒆𝒔𝒐𝒍𝒖𝒕𝒊𝒐𝒏</m:t>
                              </m:r>
                              <m:r>
                                <a:rPr lang="en-US" sz="1600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r>
                            <a:rPr lang="en-US" sz="1600" i="1" kern="100" dirty="0">
                              <a:effectLst/>
                            </a:rPr>
                            <a:t> N</a:t>
                          </a:r>
                          <a:endParaRPr lang="en-US" sz="1600" i="1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Measured distance with ruler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Percent difference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%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1203236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29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7.1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10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29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4031144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34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4.6 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71.3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24050777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37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5.0 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18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72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35017952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47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6.3 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22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71.4 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29912041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5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56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7.5 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68.8 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273154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2485790-4EDB-4F67-A6C6-7BDF61C0CA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71889" y="1909966"/>
              <a:ext cx="10515600" cy="402715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4021011796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5421803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416356486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41739095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076385891"/>
                        </a:ext>
                      </a:extLst>
                    </a:gridCol>
                  </a:tblGrid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Trial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Number of pulses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kern="100" dirty="0">
                              <a:effectLst/>
                            </a:rPr>
                            <a:t>N</a:t>
                          </a:r>
                          <a:endParaRPr lang="en-US" sz="1600" i="1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01818" t="-1887" r="-203030" b="-5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Measured distance with ruler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Percent difference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%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1203236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29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7.1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10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Liberation Serif"/>
                              <a:ea typeface="SimSun" panose="02010600030101010101" pitchFamily="2" charset="-122"/>
                              <a:cs typeface="Lucida Sans" panose="020B0602030504020204" pitchFamily="34" charset="0"/>
                            </a:rPr>
                            <a:t>29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4031144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34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4.6 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71.3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24050777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37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5.0 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18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72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35017952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47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6.3 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22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71.4 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29912041"/>
                      </a:ext>
                    </a:extLst>
                  </a:tr>
                  <a:tr h="67119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5</a:t>
                          </a:r>
                          <a:endParaRPr lang="en-US" sz="1600" kern="10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 56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7.5 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24 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68.8 </a:t>
                          </a:r>
                          <a:endParaRPr lang="en-US" sz="1600" kern="100" dirty="0">
                            <a:effectLst/>
                            <a:latin typeface="Liberation Serif"/>
                            <a:ea typeface="SimSun" panose="02010600030101010101" pitchFamily="2" charset="-122"/>
                            <a:cs typeface="Lucida Sans" panose="020B0602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27315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49369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Conclusions</a:t>
            </a:r>
          </a:p>
        </p:txBody>
      </p:sp>
      <p:graphicFrame>
        <p:nvGraphicFramePr>
          <p:cNvPr id="11" name="Text Placeholder 6">
            <a:extLst>
              <a:ext uri="{FF2B5EF4-FFF2-40B4-BE49-F238E27FC236}">
                <a16:creationId xmlns:a16="http://schemas.microsoft.com/office/drawing/2014/main" id="{FEEE6BC8-214B-4AD7-95C5-D7BC022C8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700846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473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1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A9C1F-881A-D54C-9BA3-1A2C1632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93" y="4614902"/>
            <a:ext cx="8081960" cy="943954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The End</a:t>
            </a:r>
          </a:p>
        </p:txBody>
      </p:sp>
      <p:sp>
        <p:nvSpPr>
          <p:cNvPr id="151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3AC81737-2953-4B4D-BE93-5D37E6A3D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2669" y="1120792"/>
            <a:ext cx="5346662" cy="3099816"/>
          </a:xfrm>
          <a:prstGeom prst="rect">
            <a:avLst/>
          </a:prstGeom>
          <a:ln w="127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564B3-B550-6843-B39D-3596C20442EE}"/>
              </a:ext>
            </a:extLst>
          </p:cNvPr>
          <p:cNvSpPr txBox="1"/>
          <p:nvPr/>
        </p:nvSpPr>
        <p:spPr>
          <a:xfrm>
            <a:off x="5984594" y="4020553"/>
            <a:ext cx="27847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parisut6213.blogspot.com/2010/07/websit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2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ED28D-5CA4-E348-84A3-A4CBE5DF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306" y="1477651"/>
            <a:ext cx="2929372" cy="2468207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2200">
                <a:solidFill>
                  <a:schemeClr val="tx2"/>
                </a:solidFill>
                <a:hlinkClick r:id="rId2" tooltip="Physics"/>
              </a:rPr>
              <a:t>Physics</a:t>
            </a:r>
            <a:r>
              <a:rPr lang="en-US" sz="2200">
                <a:solidFill>
                  <a:schemeClr val="tx2"/>
                </a:solidFill>
              </a:rPr>
              <a:t> is a branch of </a:t>
            </a:r>
            <a:r>
              <a:rPr lang="en-US" sz="2200">
                <a:solidFill>
                  <a:schemeClr val="tx2"/>
                </a:solidFill>
                <a:hlinkClick r:id="rId3" tooltip="Science"/>
              </a:rPr>
              <a:t>science</a:t>
            </a:r>
            <a:r>
              <a:rPr lang="en-US" sz="2200">
                <a:solidFill>
                  <a:schemeClr val="tx2"/>
                </a:solidFill>
              </a:rPr>
              <a:t> whose primary objects of study are </a:t>
            </a:r>
            <a:r>
              <a:rPr lang="en-US" sz="2200">
                <a:solidFill>
                  <a:schemeClr val="tx2"/>
                </a:solidFill>
                <a:hlinkClick r:id="rId4" tooltip="Natural science"/>
              </a:rPr>
              <a:t>matter</a:t>
            </a:r>
            <a:r>
              <a:rPr lang="en-US" sz="2200">
                <a:solidFill>
                  <a:schemeClr val="tx2"/>
                </a:solidFill>
              </a:rPr>
              <a:t> and </a:t>
            </a:r>
            <a:r>
              <a:rPr lang="en-US" sz="2200" u="sng">
                <a:solidFill>
                  <a:schemeClr val="tx2"/>
                </a:solidFill>
                <a:hlinkClick r:id="rId5"/>
              </a:rPr>
              <a:t>energy</a:t>
            </a:r>
            <a:r>
              <a:rPr lang="en-US" sz="2200">
                <a:solidFill>
                  <a:schemeClr val="tx2"/>
                </a:solidFill>
              </a:rPr>
              <a:t>. </a:t>
            </a:r>
          </a:p>
        </p:txBody>
      </p:sp>
      <p:sp>
        <p:nvSpPr>
          <p:cNvPr id="144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6" name="Picture 4" descr="Models if molecules in science classroom">
            <a:extLst>
              <a:ext uri="{FF2B5EF4-FFF2-40B4-BE49-F238E27FC236}">
                <a16:creationId xmlns:a16="http://schemas.microsoft.com/office/drawing/2014/main" id="{66317E79-5D16-454F-90B9-0EC298BC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2" r="-2" b="-2"/>
          <a:stretch/>
        </p:blipFill>
        <p:spPr>
          <a:xfrm>
            <a:off x="932740" y="46140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4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3" name="Group 3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4" name="Rectangle 3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4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000" dirty="0">
                <a:solidFill>
                  <a:schemeClr val="tx1"/>
                </a:solidFill>
              </a:rPr>
              <a:t>Materials List 1 (For Experiments)</a:t>
            </a:r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1AA210A7-00B4-42AD-8CF1-89DDA24B64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 b="30147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6706" y="4767660"/>
            <a:ext cx="5173613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Mega 2560 Board</a:t>
            </a:r>
          </a:p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Ultrasonic sensor HC-SR04</a:t>
            </a:r>
          </a:p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Male to Male Wires</a:t>
            </a:r>
          </a:p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Breadboard</a:t>
            </a:r>
          </a:p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USB cable</a:t>
            </a:r>
          </a:p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Ruler or tape measurer </a:t>
            </a:r>
          </a:p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00" dirty="0">
                <a:solidFill>
                  <a:schemeClr val="tx1"/>
                </a:solidFill>
              </a:rPr>
              <a:t>Object to act as obstacle and/or undergo free-fall </a:t>
            </a:r>
          </a:p>
          <a:p>
            <a:pPr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700" dirty="0">
              <a:solidFill>
                <a:schemeClr val="tx1"/>
              </a:solidFill>
            </a:endParaRPr>
          </a:p>
          <a:p>
            <a:pPr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78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3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Content Placeholder 4" descr="A picture containing floor, wooden, wood&#10;&#10;Description automatically generated">
            <a:extLst>
              <a:ext uri="{FF2B5EF4-FFF2-40B4-BE49-F238E27FC236}">
                <a16:creationId xmlns:a16="http://schemas.microsoft.com/office/drawing/2014/main" id="{A266F273-EF23-094F-BEE0-953E09517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Materials List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Materials List 2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Mega 2560 Board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Rotary Encoder Module KY-040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Male to Female 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USB cable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Object to attach onto rotary encoder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dirty="0"/>
              <a:t>Ruler or tape measurer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74EDFB9-0748-4618-8BD8-E546A33A59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" r="2" b="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9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FED480-21D4-D742-B172-9B150521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sz="2600" dirty="0"/>
              <a:t>Materials List 3</a:t>
            </a:r>
            <a:br>
              <a:rPr lang="en-US" sz="2600" dirty="0"/>
            </a:br>
            <a:r>
              <a:rPr lang="en-US" sz="2600" dirty="0"/>
              <a:t>ESP32 microprocessor </a:t>
            </a:r>
            <a:br>
              <a:rPr lang="en-US" sz="2600" dirty="0"/>
            </a:br>
            <a:r>
              <a:rPr lang="en-US" sz="2600" dirty="0"/>
              <a:t>Micro-USB to USB cable</a:t>
            </a:r>
            <a:br>
              <a:rPr lang="en-US" sz="2600" dirty="0"/>
            </a:br>
            <a:r>
              <a:rPr lang="en-US" sz="2600" dirty="0"/>
              <a:t>Magnet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floor, indoor, wooden, wood&#10;&#10;Description automatically generated">
            <a:extLst>
              <a:ext uri="{FF2B5EF4-FFF2-40B4-BE49-F238E27FC236}">
                <a16:creationId xmlns:a16="http://schemas.microsoft.com/office/drawing/2014/main" id="{2A2C37D7-2A07-EF41-B295-839238000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703889" y="1098423"/>
            <a:ext cx="6227064" cy="4670298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638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98E8958-A0BD-4366-8F61-3A496C51C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45862C-E73D-4EFB-9DD5-8A5E3473E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2676ED1-2492-46B6-88D6-C9ED257B7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58A42DCC-C6BA-4B68-9FC4-FEE65399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F81ED05C-778D-41F3-9C0E-6DE1D668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EE063861-F6FC-4CC1-A77E-5993E5E25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7E1DA2FC-6137-4EC4-B9F4-72264C39D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BFE9E3A7-993F-401D-8B16-53BFC6FA2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23757125-5D70-4D7A-B223-2FFC51F5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03C4207E-9457-436F-B9A0-C3CAEBF81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4EE9697-E49F-4E62-8318-9E2DBC6E7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0800120F-70F4-4696-BAFB-BBC0BC576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8D1E1ADB-5BAA-49F4-BE24-044E94104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9D410413-BDE6-4A4E-930A-0ACBBF8CD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0EBF657D-5B37-4F84-8833-C569EAB90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A2DBF00E-BE35-44EC-A95B-8B2EE9233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BA2C8141-5135-467E-B940-D3836B16E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44991C1A-45E7-45C6-8816-BFEDFFCCB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B88BEC13-903F-4318-B5AB-DC23ED2ED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41E259CE-D2C5-4FBC-9FAE-5AB0BBD0E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495CB679-05D8-44D1-8218-C5255295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DFCC6878-2DB4-4497-B668-E75220A2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36254A6B-DCFA-42AD-906C-C43E2CAE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429180E-866D-447C-A170-484000E48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22">
            <a:extLst>
              <a:ext uri="{FF2B5EF4-FFF2-40B4-BE49-F238E27FC236}">
                <a16:creationId xmlns:a16="http://schemas.microsoft.com/office/drawing/2014/main" id="{FEE51AA4-287D-4CB8-8CD4-D6986106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77ACA7-E71A-4888-9EBD-074801D88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3600"/>
              <a:t>Experimental Set-up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3102" y="2789239"/>
            <a:ext cx="5768442" cy="2683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Materials List: </a:t>
            </a:r>
          </a:p>
          <a:p>
            <a:pPr marL="285750"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Mega 2560 Board</a:t>
            </a:r>
          </a:p>
          <a:p>
            <a:pPr marL="285750"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Ultrasonic sensor HC-SR04</a:t>
            </a:r>
          </a:p>
          <a:p>
            <a:pPr marL="285750"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Male to Male Wires</a:t>
            </a:r>
          </a:p>
          <a:p>
            <a:pPr marL="285750"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Breadboard</a:t>
            </a:r>
          </a:p>
          <a:p>
            <a:pPr marL="285750"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Ruler or tape measurer </a:t>
            </a:r>
          </a:p>
          <a:p>
            <a:pPr marL="285750" lvl="0"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500">
                <a:solidFill>
                  <a:srgbClr val="FFFFFE"/>
                </a:solidFill>
              </a:rPr>
              <a:t>Object to act as obstacle</a:t>
            </a:r>
          </a:p>
          <a:p>
            <a:pPr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500">
              <a:solidFill>
                <a:srgbClr val="FFFFFE"/>
              </a:solidFill>
            </a:endParaRPr>
          </a:p>
          <a:p>
            <a:pPr indent="-22860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500">
              <a:solidFill>
                <a:srgbClr val="FFFFFE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2DF6337-9683-4A06-B3D5-CB22C7F4F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862" y="-6706"/>
            <a:ext cx="4642138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08E7285-4457-4875-81DA-A4ACB0A28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1561" y="1438299"/>
            <a:ext cx="5320726" cy="39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4DA44-742C-414B-BA05-633FAAFEB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46F5217-C700-42DF-A991-60041BF85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B42890-A2EB-4CD5-B95E-28BB1B9DC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C4C7C00-4C35-4304-971D-F6545F151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62703B6-D095-40E9-AED8-A3895537F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55808A0-E0B8-4AC4-B721-4A61DF27E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5C20225-C8C2-466D-BDA5-9CBA8CFE4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FE00035-FBE7-4831-851B-4FEC2CDC9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6E5955C-9D0F-4D45-941B-38C00DCB5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28A4AF89-C648-4D4F-9728-5EE6996F8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E30D5F-611C-4C24-B74D-EE52F199B0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1313FCA-52AA-4767-BA27-EC3674A3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07FB6C5A-EFC4-4A43-AB27-6244F7CA7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BF24447-F7CC-4598-8910-FAAC77867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8C0FE7B-3A46-4ED7-9C3D-C66FB4E63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93D827F-181D-4B32-A950-DC16B774D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CF17858-D8BB-42DA-ADAF-C5B7DDB11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0DBFA4E1-6EAC-4206-819E-36015448E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25D0174-B30E-42BC-BD55-A943BDD62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1CAD0-C3BC-4821-87CC-78C2AE794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5470702A-797A-4762-B2E7-330ECFCFE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75857B84-7166-46C1-B6CC-5A981DEF9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4166B5-BEB6-4D93-91F2-61F18E18D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9645B81-B570-40D4-A717-18FD21349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D8C83445-9D36-40AB-9B6C-13B432A61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7281DC3-F955-435C-A291-E5CDF00A6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0035A6-78B3-40AC-9630-CF36D030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4980883" cy="1777829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000">
                <a:solidFill>
                  <a:schemeClr val="tx1"/>
                </a:solidFill>
              </a:rPr>
              <a:t>Raw Data (Screenshot)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2D5CBC10-A725-B845-BD9B-BD029EEE4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92" y="658995"/>
            <a:ext cx="2860860" cy="3355848"/>
          </a:xfrm>
          <a:prstGeom prst="rect">
            <a:avLst/>
          </a:prstGeom>
        </p:spPr>
      </p:pic>
      <p:pic>
        <p:nvPicPr>
          <p:cNvPr id="8" name="Picture 7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2647E50C-5B6B-0C4F-835A-C95416259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470566"/>
            <a:ext cx="5300659" cy="17359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7FF2E-83E9-477A-B7A4-F7D77107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4600" y="4767660"/>
            <a:ext cx="5075720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Screenshot of Serial Monitor from Arduino IDE showing raw data. 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5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Data Collection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1AF4BC-7AC1-4F23-BCE8-BB35FAEC7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957217"/>
              </p:ext>
            </p:extLst>
          </p:nvPr>
        </p:nvGraphicFramePr>
        <p:xfrm>
          <a:off x="643467" y="878005"/>
          <a:ext cx="10914063" cy="3362420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904021">
                  <a:extLst>
                    <a:ext uri="{9D8B030D-6E8A-4147-A177-3AD203B41FA5}">
                      <a16:colId xmlns:a16="http://schemas.microsoft.com/office/drawing/2014/main" val="2680175028"/>
                    </a:ext>
                  </a:extLst>
                </a:gridCol>
                <a:gridCol w="2113010">
                  <a:extLst>
                    <a:ext uri="{9D8B030D-6E8A-4147-A177-3AD203B41FA5}">
                      <a16:colId xmlns:a16="http://schemas.microsoft.com/office/drawing/2014/main" val="1768498984"/>
                    </a:ext>
                  </a:extLst>
                </a:gridCol>
                <a:gridCol w="1971494">
                  <a:extLst>
                    <a:ext uri="{9D8B030D-6E8A-4147-A177-3AD203B41FA5}">
                      <a16:colId xmlns:a16="http://schemas.microsoft.com/office/drawing/2014/main" val="1249046169"/>
                    </a:ext>
                  </a:extLst>
                </a:gridCol>
                <a:gridCol w="2300961">
                  <a:extLst>
                    <a:ext uri="{9D8B030D-6E8A-4147-A177-3AD203B41FA5}">
                      <a16:colId xmlns:a16="http://schemas.microsoft.com/office/drawing/2014/main" val="4042757085"/>
                    </a:ext>
                  </a:extLst>
                </a:gridCol>
                <a:gridCol w="1591170">
                  <a:extLst>
                    <a:ext uri="{9D8B030D-6E8A-4147-A177-3AD203B41FA5}">
                      <a16:colId xmlns:a16="http://schemas.microsoft.com/office/drawing/2014/main" val="3508748709"/>
                    </a:ext>
                  </a:extLst>
                </a:gridCol>
                <a:gridCol w="2033407">
                  <a:extLst>
                    <a:ext uri="{9D8B030D-6E8A-4147-A177-3AD203B41FA5}">
                      <a16:colId xmlns:a16="http://schemas.microsoft.com/office/drawing/2014/main" val="650233730"/>
                    </a:ext>
                  </a:extLst>
                </a:gridCol>
              </a:tblGrid>
              <a:tr h="11972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Trial</a:t>
                      </a:r>
                      <a:endParaRPr lang="en-US" sz="2200" b="0" kern="100" cap="none" spc="0">
                        <a:solidFill>
                          <a:schemeClr val="bg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Ruler Distance (cm)</a:t>
                      </a:r>
                      <a:endParaRPr lang="en-US" sz="2200" b="0" kern="100" cap="none" spc="0">
                        <a:solidFill>
                          <a:schemeClr val="bg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Total Roundtrip Distance (m)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from Serial Monitor (microseconds)</a:t>
                      </a:r>
                      <a:endParaRPr lang="en-US" sz="2200" b="0" kern="100" cap="none" spc="0">
                        <a:solidFill>
                          <a:schemeClr val="bg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Roundtrip time (s)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00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Velocity = distance/time (m/s)</a:t>
                      </a:r>
                      <a:endParaRPr lang="en-US" sz="2200" b="0" kern="100" cap="none" spc="0">
                        <a:solidFill>
                          <a:schemeClr val="bg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371964"/>
                  </a:ext>
                </a:extLst>
              </a:tr>
              <a:tr h="4330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7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0.04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4028 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4.028e-4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9.930e-4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95801"/>
                  </a:ext>
                </a:extLst>
              </a:tr>
              <a:tr h="4330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7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0.08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4015 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4.015e-4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1.992e-4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580240"/>
                  </a:ext>
                </a:extLst>
              </a:tr>
              <a:tr h="4330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7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0.12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4058 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4.058e-4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2.957e-4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527295"/>
                  </a:ext>
                </a:extLst>
              </a:tr>
              <a:tr h="4330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7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0.16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4122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4.122e-4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3.891e-4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470191"/>
                  </a:ext>
                </a:extLst>
              </a:tr>
              <a:tr h="4330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700" b="1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10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0.2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4162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4.162e-4</a:t>
                      </a: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4.805e-4 </a:t>
                      </a:r>
                      <a:endParaRPr lang="en-US" sz="1700" kern="1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95523" marR="95523" marT="12736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095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47659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92</TotalTime>
  <Words>490</Words>
  <Application>Microsoft Macintosh PowerPoint</Application>
  <PresentationFormat>Widescreen</PresentationFormat>
  <Paragraphs>126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 Light</vt:lpstr>
      <vt:lpstr>Cambria Math</vt:lpstr>
      <vt:lpstr>Liberation Serif</vt:lpstr>
      <vt:lpstr>Rockwell</vt:lpstr>
      <vt:lpstr>Wingdings</vt:lpstr>
      <vt:lpstr>Atlas</vt:lpstr>
      <vt:lpstr>Phsyics</vt:lpstr>
      <vt:lpstr>Physics is a branch of science whose primary objects of study are matter and energy. </vt:lpstr>
      <vt:lpstr>Materials List 1 (For Experiments)</vt:lpstr>
      <vt:lpstr>PowerPoint Presentation</vt:lpstr>
      <vt:lpstr>Materials List (Picture)</vt:lpstr>
      <vt:lpstr>Materials List 3 ESP32 microprocessor  Micro-USB to USB cable Magnet </vt:lpstr>
      <vt:lpstr>Experimental Set-up (Picture)</vt:lpstr>
      <vt:lpstr>Raw Data (Screenshot)</vt:lpstr>
      <vt:lpstr>Data Collection</vt:lpstr>
      <vt:lpstr>Data Analysis</vt:lpstr>
      <vt:lpstr>Conclusion</vt:lpstr>
      <vt:lpstr>Convert Radial Displacement To Linear Displacement Using The Rotary Encoder  </vt:lpstr>
      <vt:lpstr>Find the Gravitational Acceleration of a Free-falling Object Using the Ultrasonic Sensor  </vt:lpstr>
      <vt:lpstr>Data Collection</vt:lpstr>
      <vt:lpstr>Data Analysis</vt:lpstr>
      <vt:lpstr>Conclusions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Diallo Williams</dc:creator>
  <cp:lastModifiedBy>Diallo Williams</cp:lastModifiedBy>
  <cp:revision>8</cp:revision>
  <dcterms:created xsi:type="dcterms:W3CDTF">2021-06-26T23:08:09Z</dcterms:created>
  <dcterms:modified xsi:type="dcterms:W3CDTF">2021-06-27T00:40:52Z</dcterms:modified>
</cp:coreProperties>
</file>