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81" r:id="rId3"/>
    <p:sldId id="256" r:id="rId4"/>
    <p:sldId id="257" r:id="rId5"/>
    <p:sldId id="258" r:id="rId6"/>
    <p:sldId id="261" r:id="rId7"/>
    <p:sldId id="267" r:id="rId8"/>
    <p:sldId id="265" r:id="rId9"/>
    <p:sldId id="278" r:id="rId10"/>
    <p:sldId id="279" r:id="rId11"/>
    <p:sldId id="270" r:id="rId12"/>
    <p:sldId id="271" r:id="rId13"/>
    <p:sldId id="273" r:id="rId14"/>
    <p:sldId id="280" r:id="rId15"/>
    <p:sldId id="276" r:id="rId16"/>
    <p:sldId id="272" r:id="rId17"/>
    <p:sldId id="274" r:id="rId18"/>
    <p:sldId id="275" r:id="rId19"/>
    <p:sldId id="282" r:id="rId20"/>
    <p:sldId id="283" r:id="rId21"/>
    <p:sldId id="284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4" autoAdjust="0"/>
    <p:restoredTop sz="94660"/>
  </p:normalViewPr>
  <p:slideViewPr>
    <p:cSldViewPr snapToGrid="0">
      <p:cViewPr varScale="1">
        <p:scale>
          <a:sx n="44" d="100"/>
          <a:sy n="44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lions-wing.net/lessons/unix-vs-windows/unix-vs-windows.htm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postshift.com/dont-forget-soft-skills/" TargetMode="Externa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ronkitenewsonline.com/2014/07/as-congress-eyes-competency-based-degrees-nau-already-claims-success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www.digitalocean.com/community/tutorials/brief-history-of-linu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">
            <a:extLst>
              <a:ext uri="{FF2B5EF4-FFF2-40B4-BE49-F238E27FC236}">
                <a16:creationId xmlns:a16="http://schemas.microsoft.com/office/drawing/2014/main" id="{28A3A3B9-997D-4A03-90FD-7BAB2C8E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3" name="Group 143">
            <a:extLst>
              <a:ext uri="{FF2B5EF4-FFF2-40B4-BE49-F238E27FC236}">
                <a16:creationId xmlns:a16="http://schemas.microsoft.com/office/drawing/2014/main" id="{1FC32202-9DB3-4AA3-84CF-1815EE5B6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45" name="Rectangle 5">
              <a:extLst>
                <a:ext uri="{FF2B5EF4-FFF2-40B4-BE49-F238E27FC236}">
                  <a16:creationId xmlns:a16="http://schemas.microsoft.com/office/drawing/2014/main" id="{610571FD-687E-4644-8056-769F83C33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6" name="Freeform 6">
              <a:extLst>
                <a:ext uri="{FF2B5EF4-FFF2-40B4-BE49-F238E27FC236}">
                  <a16:creationId xmlns:a16="http://schemas.microsoft.com/office/drawing/2014/main" id="{6F88B2CF-ADC0-4A56-892C-000F69B18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7">
              <a:extLst>
                <a:ext uri="{FF2B5EF4-FFF2-40B4-BE49-F238E27FC236}">
                  <a16:creationId xmlns:a16="http://schemas.microsoft.com/office/drawing/2014/main" id="{0E45960F-3218-447D-883A-C08178DE9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Rectangle 8">
              <a:extLst>
                <a:ext uri="{FF2B5EF4-FFF2-40B4-BE49-F238E27FC236}">
                  <a16:creationId xmlns:a16="http://schemas.microsoft.com/office/drawing/2014/main" id="{1F453801-3FA6-4C22-A60E-BD42060BE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9" name="Freeform 9">
              <a:extLst>
                <a:ext uri="{FF2B5EF4-FFF2-40B4-BE49-F238E27FC236}">
                  <a16:creationId xmlns:a16="http://schemas.microsoft.com/office/drawing/2014/main" id="{BF7A3FDF-EF1E-4416-93D8-BEEC2D272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10">
              <a:extLst>
                <a:ext uri="{FF2B5EF4-FFF2-40B4-BE49-F238E27FC236}">
                  <a16:creationId xmlns:a16="http://schemas.microsoft.com/office/drawing/2014/main" id="{A0262584-CA5B-40E4-9E09-F706814FB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11">
              <a:extLst>
                <a:ext uri="{FF2B5EF4-FFF2-40B4-BE49-F238E27FC236}">
                  <a16:creationId xmlns:a16="http://schemas.microsoft.com/office/drawing/2014/main" id="{2040526A-3336-4659-98D5-8081420A1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Freeform 12">
              <a:extLst>
                <a:ext uri="{FF2B5EF4-FFF2-40B4-BE49-F238E27FC236}">
                  <a16:creationId xmlns:a16="http://schemas.microsoft.com/office/drawing/2014/main" id="{A96F4D67-AE70-4F26-936F-33B1EECE13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13">
              <a:extLst>
                <a:ext uri="{FF2B5EF4-FFF2-40B4-BE49-F238E27FC236}">
                  <a16:creationId xmlns:a16="http://schemas.microsoft.com/office/drawing/2014/main" id="{D0286AA7-8949-4283-A576-761C498ED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14">
              <a:extLst>
                <a:ext uri="{FF2B5EF4-FFF2-40B4-BE49-F238E27FC236}">
                  <a16:creationId xmlns:a16="http://schemas.microsoft.com/office/drawing/2014/main" id="{18191F3A-48A8-494E-9F62-D51AFC156D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15">
              <a:extLst>
                <a:ext uri="{FF2B5EF4-FFF2-40B4-BE49-F238E27FC236}">
                  <a16:creationId xmlns:a16="http://schemas.microsoft.com/office/drawing/2014/main" id="{768EF614-CED7-4DD9-953A-597F461A6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16">
              <a:extLst>
                <a:ext uri="{FF2B5EF4-FFF2-40B4-BE49-F238E27FC236}">
                  <a16:creationId xmlns:a16="http://schemas.microsoft.com/office/drawing/2014/main" id="{606F1DE5-83D5-4039-9A6D-EB25D3252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17">
              <a:extLst>
                <a:ext uri="{FF2B5EF4-FFF2-40B4-BE49-F238E27FC236}">
                  <a16:creationId xmlns:a16="http://schemas.microsoft.com/office/drawing/2014/main" id="{C06020DA-FF9F-4FB8-BB32-B9D8EFA39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8">
              <a:extLst>
                <a:ext uri="{FF2B5EF4-FFF2-40B4-BE49-F238E27FC236}">
                  <a16:creationId xmlns:a16="http://schemas.microsoft.com/office/drawing/2014/main" id="{2795D7C4-DFEE-4662-86B5-CFB805A7B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9">
              <a:extLst>
                <a:ext uri="{FF2B5EF4-FFF2-40B4-BE49-F238E27FC236}">
                  <a16:creationId xmlns:a16="http://schemas.microsoft.com/office/drawing/2014/main" id="{81808701-AC94-4B89-BEF0-9ADD3C3EE8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20">
              <a:extLst>
                <a:ext uri="{FF2B5EF4-FFF2-40B4-BE49-F238E27FC236}">
                  <a16:creationId xmlns:a16="http://schemas.microsoft.com/office/drawing/2014/main" id="{73B7EF27-3D88-4BBC-B168-39790455B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21">
              <a:extLst>
                <a:ext uri="{FF2B5EF4-FFF2-40B4-BE49-F238E27FC236}">
                  <a16:creationId xmlns:a16="http://schemas.microsoft.com/office/drawing/2014/main" id="{DB6DF57F-9E1D-4C2B-8018-505EED19D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22">
              <a:extLst>
                <a:ext uri="{FF2B5EF4-FFF2-40B4-BE49-F238E27FC236}">
                  <a16:creationId xmlns:a16="http://schemas.microsoft.com/office/drawing/2014/main" id="{3A927F03-78D5-4416-926D-45A7B7048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23">
              <a:extLst>
                <a:ext uri="{FF2B5EF4-FFF2-40B4-BE49-F238E27FC236}">
                  <a16:creationId xmlns:a16="http://schemas.microsoft.com/office/drawing/2014/main" id="{ADD58AFB-FAF7-4121-B559-BEB987523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24">
              <a:extLst>
                <a:ext uri="{FF2B5EF4-FFF2-40B4-BE49-F238E27FC236}">
                  <a16:creationId xmlns:a16="http://schemas.microsoft.com/office/drawing/2014/main" id="{68EE3C08-B83B-46C8-9D96-E7FB7EA41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25">
              <a:extLst>
                <a:ext uri="{FF2B5EF4-FFF2-40B4-BE49-F238E27FC236}">
                  <a16:creationId xmlns:a16="http://schemas.microsoft.com/office/drawing/2014/main" id="{FD021DD5-2C00-4FF3-8DD9-1B39F3C06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26">
              <a:extLst>
                <a:ext uri="{FF2B5EF4-FFF2-40B4-BE49-F238E27FC236}">
                  <a16:creationId xmlns:a16="http://schemas.microsoft.com/office/drawing/2014/main" id="{348C6317-3127-400A-B4A7-48F1DB5DF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27">
              <a:extLst>
                <a:ext uri="{FF2B5EF4-FFF2-40B4-BE49-F238E27FC236}">
                  <a16:creationId xmlns:a16="http://schemas.microsoft.com/office/drawing/2014/main" id="{3172227C-EC8B-4221-88C4-1D3B4401D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28">
              <a:extLst>
                <a:ext uri="{FF2B5EF4-FFF2-40B4-BE49-F238E27FC236}">
                  <a16:creationId xmlns:a16="http://schemas.microsoft.com/office/drawing/2014/main" id="{5511E763-C729-4F3F-8F23-BA0C2490B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9">
              <a:extLst>
                <a:ext uri="{FF2B5EF4-FFF2-40B4-BE49-F238E27FC236}">
                  <a16:creationId xmlns:a16="http://schemas.microsoft.com/office/drawing/2014/main" id="{561F5B46-071F-45A5-B5CC-F46EDB1AC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30">
              <a:extLst>
                <a:ext uri="{FF2B5EF4-FFF2-40B4-BE49-F238E27FC236}">
                  <a16:creationId xmlns:a16="http://schemas.microsoft.com/office/drawing/2014/main" id="{AED43814-B7B1-4BB4-950C-590667FB19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31">
              <a:extLst>
                <a:ext uri="{FF2B5EF4-FFF2-40B4-BE49-F238E27FC236}">
                  <a16:creationId xmlns:a16="http://schemas.microsoft.com/office/drawing/2014/main" id="{C415CA85-B951-4B2F-9EEA-22EE10728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32">
              <a:extLst>
                <a:ext uri="{FF2B5EF4-FFF2-40B4-BE49-F238E27FC236}">
                  <a16:creationId xmlns:a16="http://schemas.microsoft.com/office/drawing/2014/main" id="{53558B9E-293E-41A2-83C3-9D850825E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Rectangle 33">
              <a:extLst>
                <a:ext uri="{FF2B5EF4-FFF2-40B4-BE49-F238E27FC236}">
                  <a16:creationId xmlns:a16="http://schemas.microsoft.com/office/drawing/2014/main" id="{88ACCEEA-CE41-4CC3-8DCD-E50BD48D41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4" name="Freeform 34">
              <a:extLst>
                <a:ext uri="{FF2B5EF4-FFF2-40B4-BE49-F238E27FC236}">
                  <a16:creationId xmlns:a16="http://schemas.microsoft.com/office/drawing/2014/main" id="{5E0C103C-AE76-4E6D-BC01-38DE5C5C3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35">
              <a:extLst>
                <a:ext uri="{FF2B5EF4-FFF2-40B4-BE49-F238E27FC236}">
                  <a16:creationId xmlns:a16="http://schemas.microsoft.com/office/drawing/2014/main" id="{64E447C7-C1C5-499C-BFCF-4267C4022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36">
              <a:extLst>
                <a:ext uri="{FF2B5EF4-FFF2-40B4-BE49-F238E27FC236}">
                  <a16:creationId xmlns:a16="http://schemas.microsoft.com/office/drawing/2014/main" id="{11D27CBD-D97C-4C8A-8B9F-12039830E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37">
              <a:extLst>
                <a:ext uri="{FF2B5EF4-FFF2-40B4-BE49-F238E27FC236}">
                  <a16:creationId xmlns:a16="http://schemas.microsoft.com/office/drawing/2014/main" id="{0277E892-FF91-4A92-B6E8-56CD11678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8">
              <a:extLst>
                <a:ext uri="{FF2B5EF4-FFF2-40B4-BE49-F238E27FC236}">
                  <a16:creationId xmlns:a16="http://schemas.microsoft.com/office/drawing/2014/main" id="{754DA1E7-F0A0-493A-853E-948B8381F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39">
              <a:extLst>
                <a:ext uri="{FF2B5EF4-FFF2-40B4-BE49-F238E27FC236}">
                  <a16:creationId xmlns:a16="http://schemas.microsoft.com/office/drawing/2014/main" id="{00F63C47-C769-464A-AA57-B7AEE8CD5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Freeform 40">
              <a:extLst>
                <a:ext uri="{FF2B5EF4-FFF2-40B4-BE49-F238E27FC236}">
                  <a16:creationId xmlns:a16="http://schemas.microsoft.com/office/drawing/2014/main" id="{7EFBD469-737A-434F-B848-A89333AD3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41">
              <a:extLst>
                <a:ext uri="{FF2B5EF4-FFF2-40B4-BE49-F238E27FC236}">
                  <a16:creationId xmlns:a16="http://schemas.microsoft.com/office/drawing/2014/main" id="{4396DA9A-8E7D-445A-B7E0-92D16F1F0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42">
              <a:extLst>
                <a:ext uri="{FF2B5EF4-FFF2-40B4-BE49-F238E27FC236}">
                  <a16:creationId xmlns:a16="http://schemas.microsoft.com/office/drawing/2014/main" id="{B3702C58-7DD4-4725-95BD-DF151FF2D2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43">
              <a:extLst>
                <a:ext uri="{FF2B5EF4-FFF2-40B4-BE49-F238E27FC236}">
                  <a16:creationId xmlns:a16="http://schemas.microsoft.com/office/drawing/2014/main" id="{089E3BA3-84FA-412A-8EC1-2C2B57572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44">
              <a:extLst>
                <a:ext uri="{FF2B5EF4-FFF2-40B4-BE49-F238E27FC236}">
                  <a16:creationId xmlns:a16="http://schemas.microsoft.com/office/drawing/2014/main" id="{A6630E8E-3552-44DC-819B-0E2FD0854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Rectangle 45">
              <a:extLst>
                <a:ext uri="{FF2B5EF4-FFF2-40B4-BE49-F238E27FC236}">
                  <a16:creationId xmlns:a16="http://schemas.microsoft.com/office/drawing/2014/main" id="{2705026F-757A-46C6-8C54-39E3487B0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6" name="Freeform 46">
              <a:extLst>
                <a:ext uri="{FF2B5EF4-FFF2-40B4-BE49-F238E27FC236}">
                  <a16:creationId xmlns:a16="http://schemas.microsoft.com/office/drawing/2014/main" id="{124A7C73-AEF0-4334-8873-E7789302A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47">
              <a:extLst>
                <a:ext uri="{FF2B5EF4-FFF2-40B4-BE49-F238E27FC236}">
                  <a16:creationId xmlns:a16="http://schemas.microsoft.com/office/drawing/2014/main" id="{329C97BB-5852-4D46-8DA8-1C087CD37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48">
              <a:extLst>
                <a:ext uri="{FF2B5EF4-FFF2-40B4-BE49-F238E27FC236}">
                  <a16:creationId xmlns:a16="http://schemas.microsoft.com/office/drawing/2014/main" id="{335FCF3A-450B-47A5-BE9D-AE3D309BF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49">
              <a:extLst>
                <a:ext uri="{FF2B5EF4-FFF2-40B4-BE49-F238E27FC236}">
                  <a16:creationId xmlns:a16="http://schemas.microsoft.com/office/drawing/2014/main" id="{9E9E6BCB-71C3-4ED2-B1F4-539AF8FB93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50">
              <a:extLst>
                <a:ext uri="{FF2B5EF4-FFF2-40B4-BE49-F238E27FC236}">
                  <a16:creationId xmlns:a16="http://schemas.microsoft.com/office/drawing/2014/main" id="{C016E9A5-3CFD-4181-BE3C-B2ED7C8A4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51">
              <a:extLst>
                <a:ext uri="{FF2B5EF4-FFF2-40B4-BE49-F238E27FC236}">
                  <a16:creationId xmlns:a16="http://schemas.microsoft.com/office/drawing/2014/main" id="{472B18E9-A7CC-4AFE-9270-034E35211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52">
              <a:extLst>
                <a:ext uri="{FF2B5EF4-FFF2-40B4-BE49-F238E27FC236}">
                  <a16:creationId xmlns:a16="http://schemas.microsoft.com/office/drawing/2014/main" id="{7E034710-8BA8-4821-8424-C2C42477A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53">
              <a:extLst>
                <a:ext uri="{FF2B5EF4-FFF2-40B4-BE49-F238E27FC236}">
                  <a16:creationId xmlns:a16="http://schemas.microsoft.com/office/drawing/2014/main" id="{AA9C27DD-0841-41D8-88B9-1E20E498B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54">
              <a:extLst>
                <a:ext uri="{FF2B5EF4-FFF2-40B4-BE49-F238E27FC236}">
                  <a16:creationId xmlns:a16="http://schemas.microsoft.com/office/drawing/2014/main" id="{7AC72B37-137C-43B1-B632-F250FD4F1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55">
              <a:extLst>
                <a:ext uri="{FF2B5EF4-FFF2-40B4-BE49-F238E27FC236}">
                  <a16:creationId xmlns:a16="http://schemas.microsoft.com/office/drawing/2014/main" id="{41100148-06A9-4714-8114-BCEAB1E25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56">
              <a:extLst>
                <a:ext uri="{FF2B5EF4-FFF2-40B4-BE49-F238E27FC236}">
                  <a16:creationId xmlns:a16="http://schemas.microsoft.com/office/drawing/2014/main" id="{7732C5A7-3350-4B61-9B93-42692B1FD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57">
              <a:extLst>
                <a:ext uri="{FF2B5EF4-FFF2-40B4-BE49-F238E27FC236}">
                  <a16:creationId xmlns:a16="http://schemas.microsoft.com/office/drawing/2014/main" id="{A3ADE33B-8A92-4478-800D-8E1A731ABE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58">
              <a:extLst>
                <a:ext uri="{FF2B5EF4-FFF2-40B4-BE49-F238E27FC236}">
                  <a16:creationId xmlns:a16="http://schemas.microsoft.com/office/drawing/2014/main" id="{AA064BDA-F472-40E5-91F0-CC69B60E6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74" name="Group 199">
            <a:extLst>
              <a:ext uri="{FF2B5EF4-FFF2-40B4-BE49-F238E27FC236}">
                <a16:creationId xmlns:a16="http://schemas.microsoft.com/office/drawing/2014/main" id="{5EC446B7-60B3-4E31-A820-006E895EB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75" name="Rectangle 200">
              <a:extLst>
                <a:ext uri="{FF2B5EF4-FFF2-40B4-BE49-F238E27FC236}">
                  <a16:creationId xmlns:a16="http://schemas.microsoft.com/office/drawing/2014/main" id="{FB865168-A204-4107-93EC-980922635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2" name="Picture 2">
              <a:extLst>
                <a:ext uri="{FF2B5EF4-FFF2-40B4-BE49-F238E27FC236}">
                  <a16:creationId xmlns:a16="http://schemas.microsoft.com/office/drawing/2014/main" id="{D660E5A2-DAC7-415F-B00C-700DA805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72D48CF-7AD7-4D55-8F6C-60197D821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29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276" name="Group 203">
            <a:extLst>
              <a:ext uri="{FF2B5EF4-FFF2-40B4-BE49-F238E27FC236}">
                <a16:creationId xmlns:a16="http://schemas.microsoft.com/office/drawing/2014/main" id="{DAFC3828-FFB8-4679-A668-0D8E4A98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205" name="Round Diagonal Corner Rectangle 7">
              <a:extLst>
                <a:ext uri="{FF2B5EF4-FFF2-40B4-BE49-F238E27FC236}">
                  <a16:creationId xmlns:a16="http://schemas.microsoft.com/office/drawing/2014/main" id="{95CBBFBA-986D-4732-A047-9FE24E149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14D97731-D8B1-42B4-A46A-34C6B92FA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207" name="Freeform 32">
                <a:extLst>
                  <a:ext uri="{FF2B5EF4-FFF2-40B4-BE49-F238E27FC236}">
                    <a16:creationId xmlns:a16="http://schemas.microsoft.com/office/drawing/2014/main" id="{F6F3FCF1-22DF-4836-8FE6-0DFBC04C02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8" name="Freeform 33">
                <a:extLst>
                  <a:ext uri="{FF2B5EF4-FFF2-40B4-BE49-F238E27FC236}">
                    <a16:creationId xmlns:a16="http://schemas.microsoft.com/office/drawing/2014/main" id="{51E93077-569D-4411-83F8-6A3AAC339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09" name="Freeform 34">
                <a:extLst>
                  <a:ext uri="{FF2B5EF4-FFF2-40B4-BE49-F238E27FC236}">
                    <a16:creationId xmlns:a16="http://schemas.microsoft.com/office/drawing/2014/main" id="{504A4866-7FA1-44DA-A8F9-9470EAADF5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0" name="Freeform 37">
                <a:extLst>
                  <a:ext uri="{FF2B5EF4-FFF2-40B4-BE49-F238E27FC236}">
                    <a16:creationId xmlns:a16="http://schemas.microsoft.com/office/drawing/2014/main" id="{EDE3DA21-71B2-4E0E-85D2-57E4F63F97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1" name="Freeform 35">
                <a:extLst>
                  <a:ext uri="{FF2B5EF4-FFF2-40B4-BE49-F238E27FC236}">
                    <a16:creationId xmlns:a16="http://schemas.microsoft.com/office/drawing/2014/main" id="{B6763C94-E619-4994-B031-DE50D25303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2" name="Freeform 36">
                <a:extLst>
                  <a:ext uri="{FF2B5EF4-FFF2-40B4-BE49-F238E27FC236}">
                    <a16:creationId xmlns:a16="http://schemas.microsoft.com/office/drawing/2014/main" id="{BC2523FE-C8CE-4974-A33C-0C394BE6CE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3" name="Freeform 38">
                <a:extLst>
                  <a:ext uri="{FF2B5EF4-FFF2-40B4-BE49-F238E27FC236}">
                    <a16:creationId xmlns:a16="http://schemas.microsoft.com/office/drawing/2014/main" id="{76A91C22-2DA8-48DF-B8F8-5B04492AFF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4" name="Freeform 39">
                <a:extLst>
                  <a:ext uri="{FF2B5EF4-FFF2-40B4-BE49-F238E27FC236}">
                    <a16:creationId xmlns:a16="http://schemas.microsoft.com/office/drawing/2014/main" id="{24947854-C1F6-447E-9949-99EB205ED3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5" name="Freeform 40">
                <a:extLst>
                  <a:ext uri="{FF2B5EF4-FFF2-40B4-BE49-F238E27FC236}">
                    <a16:creationId xmlns:a16="http://schemas.microsoft.com/office/drawing/2014/main" id="{E7B586AA-E436-4FDF-BFAF-C54D283AE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6" name="Rectangle 41">
                <a:extLst>
                  <a:ext uri="{FF2B5EF4-FFF2-40B4-BE49-F238E27FC236}">
                    <a16:creationId xmlns:a16="http://schemas.microsoft.com/office/drawing/2014/main" id="{0BCEE420-C8BE-4E16-8CBB-FEC1107DED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7" name="Freeform 32">
                <a:extLst>
                  <a:ext uri="{FF2B5EF4-FFF2-40B4-BE49-F238E27FC236}">
                    <a16:creationId xmlns:a16="http://schemas.microsoft.com/office/drawing/2014/main" id="{7849DC13-2C8B-4210-8508-99431E06D2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8" name="Freeform 33">
                <a:extLst>
                  <a:ext uri="{FF2B5EF4-FFF2-40B4-BE49-F238E27FC236}">
                    <a16:creationId xmlns:a16="http://schemas.microsoft.com/office/drawing/2014/main" id="{64C53049-CB64-4AC7-98AE-1FAD889101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19" name="Freeform 34">
                <a:extLst>
                  <a:ext uri="{FF2B5EF4-FFF2-40B4-BE49-F238E27FC236}">
                    <a16:creationId xmlns:a16="http://schemas.microsoft.com/office/drawing/2014/main" id="{29FE68AC-CC92-4BD9-AEEA-27112B284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0" name="Freeform 37">
                <a:extLst>
                  <a:ext uri="{FF2B5EF4-FFF2-40B4-BE49-F238E27FC236}">
                    <a16:creationId xmlns:a16="http://schemas.microsoft.com/office/drawing/2014/main" id="{C23EFAB7-D17D-476D-ABAB-E2856FFBBE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1" name="Freeform 35">
                <a:extLst>
                  <a:ext uri="{FF2B5EF4-FFF2-40B4-BE49-F238E27FC236}">
                    <a16:creationId xmlns:a16="http://schemas.microsoft.com/office/drawing/2014/main" id="{861F692D-58E6-4891-B3A4-B25F9640A2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2" name="Freeform 36">
                <a:extLst>
                  <a:ext uri="{FF2B5EF4-FFF2-40B4-BE49-F238E27FC236}">
                    <a16:creationId xmlns:a16="http://schemas.microsoft.com/office/drawing/2014/main" id="{7FB73CA7-B457-4353-8BC7-E8132A0D02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3" name="Freeform 38">
                <a:extLst>
                  <a:ext uri="{FF2B5EF4-FFF2-40B4-BE49-F238E27FC236}">
                    <a16:creationId xmlns:a16="http://schemas.microsoft.com/office/drawing/2014/main" id="{1FE3B6F1-5B72-48EE-96D3-9FBF46DA37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4" name="Freeform 39">
                <a:extLst>
                  <a:ext uri="{FF2B5EF4-FFF2-40B4-BE49-F238E27FC236}">
                    <a16:creationId xmlns:a16="http://schemas.microsoft.com/office/drawing/2014/main" id="{2F257BDB-EC11-4502-A1B1-BE325C6ADE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5" name="Freeform 40">
                <a:extLst>
                  <a:ext uri="{FF2B5EF4-FFF2-40B4-BE49-F238E27FC236}">
                    <a16:creationId xmlns:a16="http://schemas.microsoft.com/office/drawing/2014/main" id="{05F37775-2DD9-4CA3-AC48-1B34D1419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226" name="Rectangle 41">
                <a:extLst>
                  <a:ext uri="{FF2B5EF4-FFF2-40B4-BE49-F238E27FC236}">
                    <a16:creationId xmlns:a16="http://schemas.microsoft.com/office/drawing/2014/main" id="{1209BC93-BFC5-469B-A4EE-EA6293544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8E7B8A-51BE-41F5-8A41-A3D95173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328334"/>
            <a:ext cx="6858000" cy="1367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The fundamentals of linux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E0D56-6F33-47A3-BD33-1C18DE0D0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1" y="3602038"/>
            <a:ext cx="6857999" cy="95302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cap="all">
                <a:solidFill>
                  <a:schemeClr val="accent2"/>
                </a:solidFill>
              </a:rPr>
              <a:t>By: Diallo williams</a:t>
            </a:r>
          </a:p>
        </p:txBody>
      </p:sp>
    </p:spTree>
    <p:extLst>
      <p:ext uri="{BB962C8B-B14F-4D97-AF65-F5344CB8AC3E}">
        <p14:creationId xmlns:p14="http://schemas.microsoft.com/office/powerpoint/2010/main" val="65194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1">
            <a:extLst>
              <a:ext uri="{FF2B5EF4-FFF2-40B4-BE49-F238E27FC236}">
                <a16:creationId xmlns:a16="http://schemas.microsoft.com/office/drawing/2014/main" id="{36511218-B9AA-4B98-BC1D-CCC9BB28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4091B7F8-4439-4ACD-B578-E523334B92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8EF6BE6-0FCE-475D-BAB2-683B36D57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54BEC10-D76F-4617-A0A8-47580594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5" y="618518"/>
            <a:ext cx="4598985" cy="1478570"/>
          </a:xfrm>
        </p:spPr>
        <p:txBody>
          <a:bodyPr>
            <a:normAutofit/>
          </a:bodyPr>
          <a:lstStyle/>
          <a:p>
            <a:r>
              <a:rPr lang="en-US" dirty="0"/>
              <a:t>Make path variable permanent</a:t>
            </a:r>
          </a:p>
        </p:txBody>
      </p:sp>
      <p:pic>
        <p:nvPicPr>
          <p:cNvPr id="5" name="Content Placeholder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D4FBAF6-648F-4DDA-A4B0-F4116E720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6" r="11081" b="-1"/>
          <a:stretch/>
        </p:blipFill>
        <p:spPr>
          <a:xfrm>
            <a:off x="-5597" y="10"/>
            <a:ext cx="6101597" cy="68579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815A4C8-B67A-417B-881F-B10F7754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908880B-41F4-47DC-A5D9-CC6110F11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3AF45E0-DAB3-4BF0-B6F4-DD30CA25E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D76E2E6-F745-4365-9908-0B9E1A5E0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F5917B-27A0-4E27-B437-D38E7294E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6DB713C1-FF7B-4575-8117-022C649B6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BB7E4ACC-44D9-4792-9E29-712DDBD00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0A3FC698-6397-4AAD-BFE7-5436973BD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01236AB7-797D-4790-AADE-7C43A7DD9E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E089A1E5-35CB-4B0E-89EE-FB2AB368F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E1B3676D-5E71-4B0E-9A27-97E7B016E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D8D40786-1ED1-48CB-9998-047B97FE2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035C2320-C3B2-4989-A4E2-C71FA7F50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CF46DEE0-1E3B-4861-841A-3DBBAF79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96962E2E-BDC1-40A1-9CA9-DCD1E2F2C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AB10F96-B5B5-493C-B58A-ABAD1B5D8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385FEB28-D230-4850-96D1-B84416B2E0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7D69D500-53C1-4C49-986B-0C77700A7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242E9848-2FB4-4D7D-AE1F-FCB62E4AB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F007433C-DB9E-4A75-BA95-1012EFDE8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F0402231-D741-48D0-BF9A-1FCA25B57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CE7FBE95-E865-4925-8852-1F46C1A852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8F43B940-9D12-405E-9143-F5E64D347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AB96A555-1114-43F3-B7C1-36C528AC2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24C4A8E3-7739-47BF-98F1-55A35475E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AA9972CC-55BF-424B-BF02-D68C8F837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26FE0F33-8EBE-4E8C-80B2-94D892A84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067215AC-EE86-41A8-906A-930B98379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2A7D51B1-D027-4BB9-A7AA-77B82224C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863577D-1563-4E7D-B1C2-8FD6EB5E2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1142C45E-91B5-43E6-815B-8DCE711EE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D392B29F-8F06-4525-8C60-6AD0FF87C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C0097D3D-4508-4DFE-9362-1D4CD53428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CB6E6B17-DA8C-4DFE-A8F3-C88E9C6CE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ED70E448-5DC1-4921-984C-B5144E20C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670F7120-EA4D-4FED-8679-ADFE90C47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06395248-187B-4F4A-914C-C34DF7A83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A1A1A364-CAD6-49EE-AD57-1C5FD774C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A55D2F6C-C341-4B23-94D4-7860818D5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A997BCC5-C47B-4CBB-8574-3D21858750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8C080CB5-4748-447C-9A7C-7D19D53C8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974BBB3-7214-4B90-B3F4-FD7491717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A5146950-414C-435B-93DF-86EEFE43A6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A4F42FB5-9798-4A86-9B6F-EBD720953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48DA1A65-C30E-401D-96D5-CBD73B1D65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BFBDBDA4-F724-4A2C-B95C-0708D0E52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51A9FC73-ADDC-4F4C-A52E-2416211F1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C1506CC0-B481-4F34-9692-55FFB0DE0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63C32F27-2DFD-4DC6-A459-1D8B1E35C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1D72781E-80D4-4D20-9CB8-B1F93F7F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B185151E-5C64-466C-95A8-82DCD68F9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5422BDFC-E916-4209-9AE5-5EBBFAE67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CB055192-621C-4D0A-95A8-43B3D6657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A800D0DB-2B86-43A8-A566-5514B915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24135C6-FD88-403B-98E1-C941F03C74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96249218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FE3E-1408-49DC-AE22-FD1A6C18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users and groups using the command line interface (</a:t>
            </a:r>
            <a:r>
              <a:rPr lang="en-US" dirty="0" err="1"/>
              <a:t>c.l.i</a:t>
            </a:r>
            <a:r>
              <a:rPr lang="en-US" dirty="0"/>
              <a:t>.)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4FE3C6-ABAB-4CED-9267-A0EB1923C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097087"/>
            <a:ext cx="9905999" cy="476091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1. What does the –m option in the </a:t>
            </a:r>
            <a:r>
              <a:rPr lang="en-US" dirty="0" err="1"/>
              <a:t>useradd</a:t>
            </a:r>
            <a:r>
              <a:rPr lang="en-US" dirty="0"/>
              <a:t> command do?</a:t>
            </a:r>
          </a:p>
          <a:p>
            <a:r>
              <a:rPr lang="en-US" dirty="0"/>
              <a:t>Answer </a:t>
            </a:r>
            <a:r>
              <a:rPr lang="en-US" dirty="0" err="1"/>
              <a:t>here:The</a:t>
            </a:r>
            <a:r>
              <a:rPr lang="en-US" dirty="0"/>
              <a:t> –m option creates a home folder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2. What does the -3 option in the tail command do?</a:t>
            </a:r>
          </a:p>
          <a:p>
            <a:r>
              <a:rPr lang="en-US" dirty="0"/>
              <a:t>Answer here: the -3 option in the tail command is Three lines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3. Which line of the /</a:t>
            </a:r>
            <a:r>
              <a:rPr lang="en-US" dirty="0" err="1"/>
              <a:t>etc</a:t>
            </a:r>
            <a:r>
              <a:rPr lang="en-US" dirty="0"/>
              <a:t>/group file lists members of the “students” group? Copy it here.</a:t>
            </a:r>
          </a:p>
          <a:p>
            <a:r>
              <a:rPr lang="en-US" dirty="0"/>
              <a:t>Answer here: Line 3 </a:t>
            </a:r>
            <a:r>
              <a:rPr lang="en-US" dirty="0" err="1"/>
              <a:t>sudo</a:t>
            </a:r>
            <a:r>
              <a:rPr lang="en-US" dirty="0"/>
              <a:t> tail -3 /</a:t>
            </a:r>
            <a:r>
              <a:rPr lang="en-US" dirty="0" err="1"/>
              <a:t>etc</a:t>
            </a:r>
            <a:r>
              <a:rPr lang="en-US" dirty="0"/>
              <a:t>/group</a:t>
            </a:r>
          </a:p>
          <a:p>
            <a:r>
              <a:rPr lang="en-US" dirty="0"/>
              <a:t>systemd-coredump:x:999:</a:t>
            </a:r>
          </a:p>
          <a:p>
            <a:r>
              <a:rPr lang="en-US" dirty="0"/>
              <a:t>mary:x:1001:</a:t>
            </a:r>
          </a:p>
          <a:p>
            <a:r>
              <a:rPr lang="en-US" dirty="0"/>
              <a:t>students:x:1002:diallowill,mary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1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E7EC-9B99-4015-A457-D6E73EE7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user &amp; group settings 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015511E-42C5-4057-BDA0-123DB6FE0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2" y="1763485"/>
            <a:ext cx="5500934" cy="431843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D5841E-6935-4E17-8EFC-246EAA5B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56" y="1545771"/>
            <a:ext cx="7358743" cy="482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0165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F8FF1-B93E-451F-ADF4-631D161A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users in </a:t>
            </a:r>
            <a:r>
              <a:rPr lang="en-US" dirty="0" err="1"/>
              <a:t>gui</a:t>
            </a:r>
            <a:endParaRPr lang="en-US" dirty="0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0DBE4D-7E25-4571-B6D3-731155AF9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4971" y="2249488"/>
            <a:ext cx="5741241" cy="3541712"/>
          </a:xfrm>
        </p:spPr>
      </p:pic>
    </p:spTree>
    <p:extLst>
      <p:ext uri="{BB962C8B-B14F-4D97-AF65-F5344CB8AC3E}">
        <p14:creationId xmlns:p14="http://schemas.microsoft.com/office/powerpoint/2010/main" val="53845749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C8981-8E64-44BC-BB50-5E119C82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users &amp; groups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A8E8769-421A-4108-8B17-64A1AE24F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94" y="2380117"/>
            <a:ext cx="4952638" cy="4477883"/>
          </a:xfr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989EBA0-942A-4F1B-83BC-42C37629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733" y="2380117"/>
            <a:ext cx="6669268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6069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D3B6B02E-5264-45DC-8AD5-6DB42D5D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80" name="Rectangle 79">
              <a:extLst>
                <a:ext uri="{FF2B5EF4-FFF2-40B4-BE49-F238E27FC236}">
                  <a16:creationId xmlns:a16="http://schemas.microsoft.com/office/drawing/2014/main" id="{4B294912-9E00-4D17-A97D-43B2A8424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2">
              <a:extLst>
                <a:ext uri="{FF2B5EF4-FFF2-40B4-BE49-F238E27FC236}">
                  <a16:creationId xmlns:a16="http://schemas.microsoft.com/office/drawing/2014/main" id="{D1D1ABB8-ED11-4A4F-AA52-6586E51CF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0C54344-5AAB-49C0-A323-0D1756FA3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4" name="Rectangle 5">
              <a:extLst>
                <a:ext uri="{FF2B5EF4-FFF2-40B4-BE49-F238E27FC236}">
                  <a16:creationId xmlns:a16="http://schemas.microsoft.com/office/drawing/2014/main" id="{6D916237-7835-4E4E-AFE1-E0A1903E7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9E9227C5-BE91-4ABF-9CFA-208EB2346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1D1F08DD-7C6C-4A7B-A786-043A8309B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0D875B18-8ABD-444A-B1B1-F594D7BED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8" name="Freeform 9">
              <a:extLst>
                <a:ext uri="{FF2B5EF4-FFF2-40B4-BE49-F238E27FC236}">
                  <a16:creationId xmlns:a16="http://schemas.microsoft.com/office/drawing/2014/main" id="{24C70E54-D2D3-4CA3-A7E7-03A0894B8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0">
              <a:extLst>
                <a:ext uri="{FF2B5EF4-FFF2-40B4-BE49-F238E27FC236}">
                  <a16:creationId xmlns:a16="http://schemas.microsoft.com/office/drawing/2014/main" id="{D115F04B-EA1D-4D02-A577-394A83A5E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14DC0657-C8CB-4F29-A528-44EAC61E2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3BEF4245-32BF-4DC7-86A9-8DE1EC437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A4A270DC-3BFD-4CEA-B7ED-964833A0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72E72BFC-8BC1-4E39-948A-879656C16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50E6270A-93CD-4161-933A-EBBE2149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B8D2DC04-0E67-426F-B373-7F80E755D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86E3CA00-4E88-49FD-9F32-CC799829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C00A5574-BA03-47A4-A7C7-59B427FDE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78F437E7-468B-46C1-BF02-FE41B7B62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824D6FF0-E4F1-44F4-A490-43C6C39BA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AE1388A5-56F1-40BA-9087-4488C8D99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2">
              <a:extLst>
                <a:ext uri="{FF2B5EF4-FFF2-40B4-BE49-F238E27FC236}">
                  <a16:creationId xmlns:a16="http://schemas.microsoft.com/office/drawing/2014/main" id="{A0595204-5F4D-4E88-8DB9-677556C60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3">
              <a:extLst>
                <a:ext uri="{FF2B5EF4-FFF2-40B4-BE49-F238E27FC236}">
                  <a16:creationId xmlns:a16="http://schemas.microsoft.com/office/drawing/2014/main" id="{4DBB0172-0C4F-41CB-BDA8-1422D47FA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4">
              <a:extLst>
                <a:ext uri="{FF2B5EF4-FFF2-40B4-BE49-F238E27FC236}">
                  <a16:creationId xmlns:a16="http://schemas.microsoft.com/office/drawing/2014/main" id="{AFEAF17D-7B4F-4D36-86B0-649109E0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5">
              <a:extLst>
                <a:ext uri="{FF2B5EF4-FFF2-40B4-BE49-F238E27FC236}">
                  <a16:creationId xmlns:a16="http://schemas.microsoft.com/office/drawing/2014/main" id="{00C41216-7C7E-4FD9-8652-4C68976EC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41FE02FD-5F4F-4F46-8A0B-279256ADF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7">
              <a:extLst>
                <a:ext uri="{FF2B5EF4-FFF2-40B4-BE49-F238E27FC236}">
                  <a16:creationId xmlns:a16="http://schemas.microsoft.com/office/drawing/2014/main" id="{941E5505-620A-4B6B-9BD5-69CF32DB5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8">
              <a:extLst>
                <a:ext uri="{FF2B5EF4-FFF2-40B4-BE49-F238E27FC236}">
                  <a16:creationId xmlns:a16="http://schemas.microsoft.com/office/drawing/2014/main" id="{88671987-FB0B-494F-8BA6-31C6E827A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9">
              <a:extLst>
                <a:ext uri="{FF2B5EF4-FFF2-40B4-BE49-F238E27FC236}">
                  <a16:creationId xmlns:a16="http://schemas.microsoft.com/office/drawing/2014/main" id="{D6D9257E-5C61-4D6B-93E0-981DCA015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0">
              <a:extLst>
                <a:ext uri="{FF2B5EF4-FFF2-40B4-BE49-F238E27FC236}">
                  <a16:creationId xmlns:a16="http://schemas.microsoft.com/office/drawing/2014/main" id="{850A9459-1FB1-4128-BC6D-E23B1BE0F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1">
              <a:extLst>
                <a:ext uri="{FF2B5EF4-FFF2-40B4-BE49-F238E27FC236}">
                  <a16:creationId xmlns:a16="http://schemas.microsoft.com/office/drawing/2014/main" id="{36FC43AF-99BE-49D9-B335-AEE51D961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D494BD49-32F5-4D02-B997-CF59231FE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Rectangle 33">
              <a:extLst>
                <a:ext uri="{FF2B5EF4-FFF2-40B4-BE49-F238E27FC236}">
                  <a16:creationId xmlns:a16="http://schemas.microsoft.com/office/drawing/2014/main" id="{32249FA2-F175-45F4-A5D9-3084FF887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3" name="Freeform 34">
              <a:extLst>
                <a:ext uri="{FF2B5EF4-FFF2-40B4-BE49-F238E27FC236}">
                  <a16:creationId xmlns:a16="http://schemas.microsoft.com/office/drawing/2014/main" id="{AA4C11F9-FA38-4F9E-B2BB-7EBC382A9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5">
              <a:extLst>
                <a:ext uri="{FF2B5EF4-FFF2-40B4-BE49-F238E27FC236}">
                  <a16:creationId xmlns:a16="http://schemas.microsoft.com/office/drawing/2014/main" id="{5CFD7455-3D5B-4CA3-BC36-767E5825A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6">
              <a:extLst>
                <a:ext uri="{FF2B5EF4-FFF2-40B4-BE49-F238E27FC236}">
                  <a16:creationId xmlns:a16="http://schemas.microsoft.com/office/drawing/2014/main" id="{E728CFC7-F899-4968-835B-87DA4F35E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37">
              <a:extLst>
                <a:ext uri="{FF2B5EF4-FFF2-40B4-BE49-F238E27FC236}">
                  <a16:creationId xmlns:a16="http://schemas.microsoft.com/office/drawing/2014/main" id="{6DD88797-AE2F-41F6-A639-79AAD0001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38">
              <a:extLst>
                <a:ext uri="{FF2B5EF4-FFF2-40B4-BE49-F238E27FC236}">
                  <a16:creationId xmlns:a16="http://schemas.microsoft.com/office/drawing/2014/main" id="{6427966C-9EE4-49DD-876E-FBCEB4FA6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39">
              <a:extLst>
                <a:ext uri="{FF2B5EF4-FFF2-40B4-BE49-F238E27FC236}">
                  <a16:creationId xmlns:a16="http://schemas.microsoft.com/office/drawing/2014/main" id="{8717EE74-DC57-4AFE-89DD-36D6C5E41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40">
              <a:extLst>
                <a:ext uri="{FF2B5EF4-FFF2-40B4-BE49-F238E27FC236}">
                  <a16:creationId xmlns:a16="http://schemas.microsoft.com/office/drawing/2014/main" id="{6F9ADCDC-43BC-4CF7-A4F2-DE374D104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41">
              <a:extLst>
                <a:ext uri="{FF2B5EF4-FFF2-40B4-BE49-F238E27FC236}">
                  <a16:creationId xmlns:a16="http://schemas.microsoft.com/office/drawing/2014/main" id="{D576BEB7-D408-4C90-8098-BD574B9013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2">
              <a:extLst>
                <a:ext uri="{FF2B5EF4-FFF2-40B4-BE49-F238E27FC236}">
                  <a16:creationId xmlns:a16="http://schemas.microsoft.com/office/drawing/2014/main" id="{EDCEABF0-DC4D-4F20-8717-03467C511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3">
              <a:extLst>
                <a:ext uri="{FF2B5EF4-FFF2-40B4-BE49-F238E27FC236}">
                  <a16:creationId xmlns:a16="http://schemas.microsoft.com/office/drawing/2014/main" id="{7857F551-7C55-4F31-8641-4178374E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4">
              <a:extLst>
                <a:ext uri="{FF2B5EF4-FFF2-40B4-BE49-F238E27FC236}">
                  <a16:creationId xmlns:a16="http://schemas.microsoft.com/office/drawing/2014/main" id="{E60EB92B-DAB2-47B7-AC20-8A2285D07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Rectangle 45">
              <a:extLst>
                <a:ext uri="{FF2B5EF4-FFF2-40B4-BE49-F238E27FC236}">
                  <a16:creationId xmlns:a16="http://schemas.microsoft.com/office/drawing/2014/main" id="{E9F29359-CB81-47BC-AC38-577E894DB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A41B65B3-B99A-4621-8489-F99B66303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DFBA4F56-389F-4534-B2A3-86F068E5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48">
              <a:extLst>
                <a:ext uri="{FF2B5EF4-FFF2-40B4-BE49-F238E27FC236}">
                  <a16:creationId xmlns:a16="http://schemas.microsoft.com/office/drawing/2014/main" id="{74259166-1D55-48F4-B28A-D9E1AC8A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49">
              <a:extLst>
                <a:ext uri="{FF2B5EF4-FFF2-40B4-BE49-F238E27FC236}">
                  <a16:creationId xmlns:a16="http://schemas.microsoft.com/office/drawing/2014/main" id="{72B76C70-B1F2-4296-AD9F-6B32BEA87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9" name="Freeform 50">
              <a:extLst>
                <a:ext uri="{FF2B5EF4-FFF2-40B4-BE49-F238E27FC236}">
                  <a16:creationId xmlns:a16="http://schemas.microsoft.com/office/drawing/2014/main" id="{F1DE5F7F-96EB-469E-AE0A-57506A422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726616E0-01C0-4C23-9DEE-BB19225E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C5C90741-464A-4A12-8497-87A918179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3">
              <a:extLst>
                <a:ext uri="{FF2B5EF4-FFF2-40B4-BE49-F238E27FC236}">
                  <a16:creationId xmlns:a16="http://schemas.microsoft.com/office/drawing/2014/main" id="{93237A53-1F25-4DFF-9462-7233FB490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4">
              <a:extLst>
                <a:ext uri="{FF2B5EF4-FFF2-40B4-BE49-F238E27FC236}">
                  <a16:creationId xmlns:a16="http://schemas.microsoft.com/office/drawing/2014/main" id="{B5E6CB25-5A83-44DF-ABED-00154C576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5">
              <a:extLst>
                <a:ext uri="{FF2B5EF4-FFF2-40B4-BE49-F238E27FC236}">
                  <a16:creationId xmlns:a16="http://schemas.microsoft.com/office/drawing/2014/main" id="{52AB342C-B6D1-4114-B462-6724A1D0D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99914DA2-C543-41D6-B944-38C6C205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B53B0638-CEA4-4C49-8734-433916C2F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8">
              <a:extLst>
                <a:ext uri="{FF2B5EF4-FFF2-40B4-BE49-F238E27FC236}">
                  <a16:creationId xmlns:a16="http://schemas.microsoft.com/office/drawing/2014/main" id="{5FA332A1-8524-4253-BE8A-3637237FE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DB9ADF-58B1-47D0-9137-12EB6E41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en-US" sz="3200"/>
              <a:t>Use network utilities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00DE340E-4AED-4813-9A76-681041EB0C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37238"/>
          <a:stretch/>
        </p:blipFill>
        <p:spPr>
          <a:xfrm>
            <a:off x="-5597" y="1"/>
            <a:ext cx="7558541" cy="342741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A512A00B-69BF-4C82-AB52-5EE71F8405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03" r="-2" b="16001"/>
          <a:stretch/>
        </p:blipFill>
        <p:spPr>
          <a:xfrm>
            <a:off x="-5597" y="3427414"/>
            <a:ext cx="7558541" cy="3430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87A9CEE5-BDF1-4E87-968E-7B725101B8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574946" y="1990726"/>
            <a:ext cx="4447192" cy="4449761"/>
          </a:xfrm>
        </p:spPr>
      </p:pic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08FE190-9997-4AFA-9673-2452075F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7729328B-ED13-4FD0-AA5A-7A700ECF4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24071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4D03A-468B-44B5-8034-3258B71E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Remove users and groups continued…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956025-91A2-40DD-81AF-33B1BA9E1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5474" y="2249488"/>
            <a:ext cx="4757877" cy="3541712"/>
          </a:xfrm>
        </p:spPr>
      </p:pic>
    </p:spTree>
    <p:extLst>
      <p:ext uri="{BB962C8B-B14F-4D97-AF65-F5344CB8AC3E}">
        <p14:creationId xmlns:p14="http://schemas.microsoft.com/office/powerpoint/2010/main" val="239775538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2FCE-CAF8-4A04-8A93-5BE936DCF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 host </a:t>
            </a:r>
            <a:r>
              <a:rPr lang="en-US" dirty="0" err="1"/>
              <a:t>ip</a:t>
            </a:r>
            <a:r>
              <a:rPr lang="en-US" dirty="0"/>
              <a:t> configurations</a:t>
            </a:r>
          </a:p>
        </p:txBody>
      </p:sp>
      <p:pic>
        <p:nvPicPr>
          <p:cNvPr id="4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C3B61A52-32B6-4A47-871F-3BA3D817B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5" b="-2"/>
          <a:stretch/>
        </p:blipFill>
        <p:spPr>
          <a:xfrm>
            <a:off x="1380899" y="1611086"/>
            <a:ext cx="7358742" cy="5246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E7C463-6807-4F40-A4B3-D265CF7EFAAB}"/>
              </a:ext>
            </a:extLst>
          </p:cNvPr>
          <p:cNvSpPr txBox="1"/>
          <p:nvPr/>
        </p:nvSpPr>
        <p:spPr>
          <a:xfrm>
            <a:off x="8979127" y="2097088"/>
            <a:ext cx="2926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What is the IP address of your Ubuntu machine?</a:t>
            </a:r>
          </a:p>
          <a:p>
            <a:r>
              <a:rPr lang="en-US" dirty="0"/>
              <a:t>Answer here: 192.168.30.129</a:t>
            </a:r>
          </a:p>
          <a:p>
            <a:endParaRPr lang="en-US" dirty="0"/>
          </a:p>
          <a:p>
            <a:r>
              <a:rPr lang="en-US" dirty="0"/>
              <a:t>2. What is the IP address of its default gateway?</a:t>
            </a:r>
          </a:p>
          <a:p>
            <a:r>
              <a:rPr lang="en-US" dirty="0"/>
              <a:t>Answer here:192.168.30.2</a:t>
            </a:r>
          </a:p>
          <a:p>
            <a:endParaRPr lang="en-US" dirty="0"/>
          </a:p>
          <a:p>
            <a:r>
              <a:rPr lang="en-US" dirty="0"/>
              <a:t>3. What is the IP address of its DHCP server?</a:t>
            </a:r>
          </a:p>
          <a:p>
            <a:r>
              <a:rPr lang="en-US" dirty="0"/>
              <a:t>Answer here:</a:t>
            </a:r>
          </a:p>
          <a:p>
            <a:endParaRPr lang="en-US" dirty="0"/>
          </a:p>
          <a:p>
            <a:r>
              <a:rPr lang="en-US" dirty="0"/>
              <a:t>4. What is the IP address of its DNS server?</a:t>
            </a:r>
          </a:p>
          <a:p>
            <a:r>
              <a:rPr lang="en-US" dirty="0"/>
              <a:t>Answer here192.168.30.2:</a:t>
            </a:r>
          </a:p>
        </p:txBody>
      </p:sp>
    </p:spTree>
    <p:extLst>
      <p:ext uri="{BB962C8B-B14F-4D97-AF65-F5344CB8AC3E}">
        <p14:creationId xmlns:p14="http://schemas.microsoft.com/office/powerpoint/2010/main" val="2630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F8A0A-E708-4D94-A2AE-9177325B1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 network interfaces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F3A4492-9D25-4F5B-A6F8-A2C81A258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229" y="1685601"/>
            <a:ext cx="7470716" cy="4553881"/>
          </a:xfrm>
        </p:spPr>
      </p:pic>
    </p:spTree>
    <p:extLst>
      <p:ext uri="{BB962C8B-B14F-4D97-AF65-F5344CB8AC3E}">
        <p14:creationId xmlns:p14="http://schemas.microsoft.com/office/powerpoint/2010/main" val="21843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E04A8-F10A-4F11-A93B-1E651937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</a:t>
            </a:r>
            <a:r>
              <a:rPr lang="en-US" dirty="0" err="1"/>
              <a:t>linux</a:t>
            </a:r>
            <a:r>
              <a:rPr lang="en-US" dirty="0"/>
              <a:t>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05ECD-0B97-45F5-AC94-EAC91EF60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1. What is the default action of the </a:t>
            </a:r>
            <a:r>
              <a:rPr lang="en-US" sz="2400" b="1" dirty="0"/>
              <a:t>15 SIGTERM </a:t>
            </a:r>
            <a:r>
              <a:rPr lang="en-US" sz="2400" dirty="0"/>
              <a:t>kill signal?</a:t>
            </a:r>
          </a:p>
          <a:p>
            <a:r>
              <a:rPr lang="en-US" dirty="0"/>
              <a:t>Answer here: Closes the application.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2. In the System Monitor window, click on </a:t>
            </a:r>
            <a:r>
              <a:rPr lang="en-US" sz="2400" b="1" dirty="0"/>
              <a:t>% CPU</a:t>
            </a:r>
            <a:r>
              <a:rPr lang="en-US" sz="2400" dirty="0"/>
              <a:t> to sort the processes by CPU load. Which process shows the highest percentage of CPU usage?</a:t>
            </a:r>
          </a:p>
          <a:p>
            <a:r>
              <a:rPr lang="en-US" dirty="0"/>
              <a:t>Answer </a:t>
            </a:r>
            <a:r>
              <a:rPr lang="en-US" dirty="0" err="1"/>
              <a:t>here:Gnome</a:t>
            </a:r>
            <a:r>
              <a:rPr lang="en-US" dirty="0"/>
              <a:t> Shell/ Gnome-system-Monitor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47223BD-9A5A-473F-9ADB-02FC08080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2" name="Rectangle 11">
              <a:extLst>
                <a:ext uri="{FF2B5EF4-FFF2-40B4-BE49-F238E27FC236}">
                  <a16:creationId xmlns:a16="http://schemas.microsoft.com/office/drawing/2014/main" id="{E0180EB0-A553-4B1F-91CE-4184120E6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91779908-E615-45B0-AD8A-83F3E0D1A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A86573B-1EBD-42BD-B657-3582C3FCA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9973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7A9ADB-739E-4B96-AE49-04E10E86D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72533" y="0"/>
            <a:ext cx="11455400" cy="6848476"/>
            <a:chOff x="372533" y="0"/>
            <a:chExt cx="11455400" cy="6848476"/>
          </a:xfrm>
        </p:grpSpPr>
        <p:sp>
          <p:nvSpPr>
            <p:cNvPr id="16" name="Round Diagonal Corner Rectangle 7">
              <a:extLst>
                <a:ext uri="{FF2B5EF4-FFF2-40B4-BE49-F238E27FC236}">
                  <a16:creationId xmlns:a16="http://schemas.microsoft.com/office/drawing/2014/main" id="{C82EDABC-4845-4EAC-B4D9-924921F6A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22867" y="766234"/>
              <a:ext cx="10346266" cy="5325532"/>
            </a:xfrm>
            <a:prstGeom prst="round2DiagRect">
              <a:avLst>
                <a:gd name="adj1" fmla="val 4147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459E2B1-F87C-4612-9B54-F961A1AA14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085512" y="0"/>
              <a:ext cx="650875" cy="1730375"/>
              <a:chOff x="11347978" y="0"/>
              <a:chExt cx="650875" cy="1730375"/>
            </a:xfrm>
          </p:grpSpPr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3C54F631-12CC-4F77-ADD4-AFD7A1F41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67041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B5087BF3-7CC5-44E4-857C-1719D95E1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47978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85EA87B6-5A88-4F2C-811B-7097E2BCA4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4678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40" name="Freeform 37">
                <a:extLst>
                  <a:ext uri="{FF2B5EF4-FFF2-40B4-BE49-F238E27FC236}">
                    <a16:creationId xmlns:a16="http://schemas.microsoft.com/office/drawing/2014/main" id="{AC0DD304-3F16-4177-B2B7-56B9778398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94053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B1FB6D7-C9B8-4033-B9F4-D2699973A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11229445" y="4867275"/>
              <a:ext cx="598488" cy="1981201"/>
              <a:chOff x="11424178" y="4867275"/>
              <a:chExt cx="598488" cy="1981201"/>
            </a:xfrm>
          </p:grpSpPr>
          <p:sp>
            <p:nvSpPr>
              <p:cNvPr id="31" name="Freeform 35">
                <a:extLst>
                  <a:ext uri="{FF2B5EF4-FFF2-40B4-BE49-F238E27FC236}">
                    <a16:creationId xmlns:a16="http://schemas.microsoft.com/office/drawing/2014/main" id="{7562F4D6-A41F-4B3F-8B86-0094EBFAF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14666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2" name="Freeform 36">
                <a:extLst>
                  <a:ext uri="{FF2B5EF4-FFF2-40B4-BE49-F238E27FC236}">
                    <a16:creationId xmlns:a16="http://schemas.microsoft.com/office/drawing/2014/main" id="{785419B3-FBBC-4B7B-A5E1-78F6EF0DB5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55966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3" name="Freeform 38">
                <a:extLst>
                  <a:ext uri="{FF2B5EF4-FFF2-40B4-BE49-F238E27FC236}">
                    <a16:creationId xmlns:a16="http://schemas.microsoft.com/office/drawing/2014/main" id="{027C4BAF-F6EE-478D-91B3-C07F80518B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19441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DD5213AF-65CD-42AF-9AF2-C6CFE5D99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24178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E4D858D4-D22A-4000-A80B-B21DB5C724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32166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6" name="Rectangle 41">
                <a:extLst>
                  <a:ext uri="{FF2B5EF4-FFF2-40B4-BE49-F238E27FC236}">
                    <a16:creationId xmlns:a16="http://schemas.microsoft.com/office/drawing/2014/main" id="{0D5F431A-B569-4FF4-A1A0-688100202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22653" y="6596063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5165920-01DF-4F7D-84AF-FB587EA39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440267" y="5118101"/>
              <a:ext cx="650875" cy="1730375"/>
              <a:chOff x="118533" y="5118101"/>
              <a:chExt cx="650875" cy="1730375"/>
            </a:xfrm>
          </p:grpSpPr>
          <p:sp>
            <p:nvSpPr>
              <p:cNvPr id="27" name="Freeform 32">
                <a:extLst>
                  <a:ext uri="{FF2B5EF4-FFF2-40B4-BE49-F238E27FC236}">
                    <a16:creationId xmlns:a16="http://schemas.microsoft.com/office/drawing/2014/main" id="{2E8EBFD1-AC85-465C-BBEE-538CBC3ADC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37596" y="6335713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28" name="Freeform 33">
                <a:extLst>
                  <a:ext uri="{FF2B5EF4-FFF2-40B4-BE49-F238E27FC236}">
                    <a16:creationId xmlns:a16="http://schemas.microsoft.com/office/drawing/2014/main" id="{F160F61C-F77A-44F9-B1F2-0A233DC21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18533" y="622141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7765822C-160D-4C21-B2A6-A5CDDE380C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5233" y="5118101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30" name="Freeform 37">
                <a:extLst>
                  <a:ext uri="{FF2B5EF4-FFF2-40B4-BE49-F238E27FC236}">
                    <a16:creationId xmlns:a16="http://schemas.microsoft.com/office/drawing/2014/main" id="{2AD72081-80CC-4C08-B808-79C3BACF56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464608" y="5299075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DCD802-88A1-490E-8FAD-C30C5A366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72533" y="0"/>
              <a:ext cx="598488" cy="1981201"/>
              <a:chOff x="194733" y="0"/>
              <a:chExt cx="598488" cy="1981201"/>
            </a:xfrm>
          </p:grpSpPr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FC176A93-43BC-485A-AF85-5AAB3ABD35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285221" y="0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73EEB106-92A7-44BF-91A3-94F1BD6E40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526521" y="1141413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8F2B597F-02DB-401E-9889-CF3E147233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389996" y="1792288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54202AF4-2652-48B0-9CC8-926CD9D5EC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194733" y="0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3146F6AB-1957-466D-9EE2-AB0B4B937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02721" y="24288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159D0CE6-CE24-4FAF-9243-C943438F5B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93208" y="0"/>
                <a:ext cx="23813" cy="25241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>
                <a:noFill/>
              </a:ln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AD1C5B-59D8-4357-A064-BA3070589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07533"/>
            <a:ext cx="9905998" cy="1092200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Obectives</a:t>
            </a:r>
            <a:r>
              <a:rPr lang="en-US" dirty="0"/>
              <a:t>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D9321-A9B2-4EAC-B5B5-0A129DEF2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52134"/>
            <a:ext cx="9905999" cy="345439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Introduction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Linux Filesystem Hierarchy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Linux Shell Scripts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User and Group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Network Configuration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Career / Softskills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/>
              <a:t>Conclusion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/>
          </a:p>
          <a:p>
            <a:pPr>
              <a:buFont typeface="Wingdings" panose="05000000000000000000" pitchFamily="2" charset="2"/>
              <a:buChar char="Ø"/>
            </a:pP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77276-EF88-45B7-A914-0D642F788D3E}"/>
              </a:ext>
            </a:extLst>
          </p:cNvPr>
          <p:cNvSpPr txBox="1"/>
          <p:nvPr/>
        </p:nvSpPr>
        <p:spPr>
          <a:xfrm>
            <a:off x="9798396" y="6657945"/>
            <a:ext cx="23936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www.lions-wing.net/lessons/unix-vs-windows/unix-vs-window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99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0AFF5-EA66-424D-9FC5-EBDE72B16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user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C4EEE-671D-4F6B-896C-71AF954B1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785257"/>
            <a:ext cx="9905999" cy="4005944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Issue the </a:t>
            </a:r>
            <a:r>
              <a:rPr lang="en-US" sz="2400" b="1" dirty="0" err="1"/>
              <a:t>sudo</a:t>
            </a:r>
            <a:r>
              <a:rPr lang="en-US" sz="2400" b="1" dirty="0"/>
              <a:t> </a:t>
            </a:r>
            <a:r>
              <a:rPr lang="en-US" sz="2400" b="1" dirty="0" err="1"/>
              <a:t>accton</a:t>
            </a:r>
            <a:r>
              <a:rPr lang="en-US" sz="2400" b="1" dirty="0"/>
              <a:t> on </a:t>
            </a:r>
            <a:r>
              <a:rPr lang="en-US" sz="2400" dirty="0"/>
              <a:t>command to turn on GNC accounting. Enter </a:t>
            </a:r>
            <a:r>
              <a:rPr lang="en-US" sz="2400" b="1" dirty="0" err="1"/>
              <a:t>lastcomm</a:t>
            </a:r>
            <a:r>
              <a:rPr lang="en-US" sz="2400" b="1" dirty="0"/>
              <a:t> apt</a:t>
            </a:r>
            <a:r>
              <a:rPr lang="en-US" sz="2400" dirty="0"/>
              <a:t> to check if the apt command was executed before. Remember to turn off GNC accounting (</a:t>
            </a:r>
            <a:r>
              <a:rPr lang="en-US" sz="2400" b="1" dirty="0" err="1"/>
              <a:t>sudo</a:t>
            </a:r>
            <a:r>
              <a:rPr lang="en-US" sz="2400" b="1" dirty="0"/>
              <a:t> </a:t>
            </a:r>
            <a:r>
              <a:rPr lang="en-US" sz="2400" b="1" dirty="0" err="1"/>
              <a:t>accton</a:t>
            </a:r>
            <a:r>
              <a:rPr lang="en-US" sz="2400" b="1" dirty="0"/>
              <a:t> off</a:t>
            </a:r>
            <a:r>
              <a:rPr lang="en-US" sz="2400" dirty="0"/>
              <a:t>) after answering the questions.</a:t>
            </a:r>
          </a:p>
          <a:p>
            <a:r>
              <a:rPr lang="en-US" sz="2400" dirty="0"/>
              <a:t>1. What flag value is displayed in the output?</a:t>
            </a:r>
          </a:p>
          <a:p>
            <a:r>
              <a:rPr lang="en-US" dirty="0"/>
              <a:t>Answer </a:t>
            </a:r>
            <a:r>
              <a:rPr lang="en-US" dirty="0" err="1"/>
              <a:t>here:S</a:t>
            </a:r>
            <a:r>
              <a:rPr lang="en-US" dirty="0"/>
              <a:t> for the </a:t>
            </a:r>
            <a:r>
              <a:rPr lang="en-US" dirty="0" err="1"/>
              <a:t>Suoer</a:t>
            </a:r>
            <a:r>
              <a:rPr lang="en-US" dirty="0"/>
              <a:t> user, pts0 for the terminal name and the number of seconds each process ran.</a:t>
            </a:r>
          </a:p>
          <a:p>
            <a:endParaRPr lang="en-US" dirty="0"/>
          </a:p>
          <a:p>
            <a:endParaRPr lang="en-US" sz="2400" dirty="0"/>
          </a:p>
          <a:p>
            <a:r>
              <a:rPr lang="en-US" sz="2400" dirty="0"/>
              <a:t>2. Why is the name of the user who ran the processes shown as root, not your username?</a:t>
            </a:r>
          </a:p>
          <a:p>
            <a:r>
              <a:rPr lang="en-US" dirty="0"/>
              <a:t>Answer here:</a:t>
            </a:r>
            <a:r>
              <a:rPr lang="en-US" b="0" i="0" dirty="0">
                <a:solidFill>
                  <a:srgbClr val="4D5156"/>
                </a:solidFill>
                <a:effectLst/>
                <a:latin typeface="Roboto"/>
              </a:rPr>
              <a:t> </a:t>
            </a:r>
            <a:r>
              <a:rPr lang="en-US" b="0" i="0" dirty="0">
                <a:effectLst/>
                <a:latin typeface="Roboto"/>
              </a:rPr>
              <a:t>Root ,by default, has access to all commands and files on </a:t>
            </a:r>
            <a:r>
              <a:rPr lang="en-US" b="1" i="0" dirty="0">
                <a:effectLst/>
                <a:latin typeface="Roboto"/>
              </a:rPr>
              <a:t>a</a:t>
            </a:r>
            <a:r>
              <a:rPr lang="en-US" b="0" i="0" dirty="0">
                <a:effectLst/>
                <a:latin typeface="Roboto"/>
              </a:rPr>
              <a:t> Linux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18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7A53-CF0C-4B07-A2DB-E2124B44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 network bandwidth usage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106507-1B79-43CF-BCAC-7244B82E9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1943" y="1529086"/>
            <a:ext cx="7727237" cy="532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123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3B6B02E-5264-45DC-8AD5-6DB42D5D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4B294912-9E00-4D17-A97D-43B2A84244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D1D1ABB8-ED11-4A4F-AA52-6586E51CF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C54344-5AAB-49C0-A323-0D1756FA3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133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6D916237-7835-4E4E-AFE1-E0A1903E7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E9227C5-BE91-4ABF-9CFA-208EB2346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D1F08DD-7C6C-4A7B-A786-043A8309B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0D875B18-8ABD-444A-B1B1-F594D7BED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4C70E54-D2D3-4CA3-A7E7-03A0894B8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D115F04B-EA1D-4D02-A577-394A83A5E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14DC0657-C8CB-4F29-A528-44EAC61E2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BEF4245-32BF-4DC7-86A9-8DE1EC437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A4A270DC-3BFD-4CEA-B7ED-964833A0E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72E72BFC-8BC1-4E39-948A-879656C16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50E6270A-93CD-4161-933A-EBBE2149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B8D2DC04-0E67-426F-B373-7F80E755D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86E3CA00-4E88-49FD-9F32-CC799829B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00A5574-BA03-47A4-A7C7-59B427FDE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78F437E7-468B-46C1-BF02-FE41B7B62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824D6FF0-E4F1-44F4-A490-43C6C39BA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AE1388A5-56F1-40BA-9087-4488C8D99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A0595204-5F4D-4E88-8DB9-677556C60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4DBB0172-0C4F-41CB-BDA8-1422D47FA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AFEAF17D-7B4F-4D36-86B0-649109E0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00C41216-7C7E-4FD9-8652-4C68976EC9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41FE02FD-5F4F-4F46-8A0B-279256ADF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941E5505-620A-4B6B-9BD5-69CF32DB5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88671987-FB0B-494F-8BA6-31C6E827A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D6D9257E-5C61-4D6B-93E0-981DCA015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850A9459-1FB1-4128-BC6D-E23B1BE0F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36FC43AF-99BE-49D9-B335-AEE51D9617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D494BD49-32F5-4D02-B997-CF59231FE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id="{32249FA2-F175-45F4-A5D9-3084FF887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AA4C11F9-FA38-4F9E-B2BB-7EBC382A9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5CFD7455-3D5B-4CA3-BC36-767E5825A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E728CFC7-F899-4968-835B-87DA4F35E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6DD88797-AE2F-41F6-A639-79AAD0001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6427966C-9EE4-49DD-876E-FBCEB4FA6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717EE74-DC57-4AFE-89DD-36D6C5E418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F9ADCDC-43BC-4CF7-A4F2-DE374D1043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D576BEB7-D408-4C90-8098-BD574B9013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EDCEABF0-DC4D-4F20-8717-03467C5115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id="{7857F551-7C55-4F31-8641-4178374ED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E60EB92B-DAB2-47B7-AC20-8A2285D07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id="{E9F29359-CB81-47BC-AC38-577E894DB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A41B65B3-B99A-4621-8489-F99B66303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DFBA4F56-389F-4534-B2A3-86F068E5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id="{74259166-1D55-48F4-B28A-D9E1AC8A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id="{72B76C70-B1F2-4296-AD9F-6B32BEA87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id="{F1DE5F7F-96EB-469E-AE0A-57506A422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id="{726616E0-01C0-4C23-9DEE-BB19225E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id="{C5C90741-464A-4A12-8497-87A918179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93237A53-1F25-4DFF-9462-7233FB4904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B5E6CB25-5A83-44DF-ABED-00154C576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52AB342C-B6D1-4114-B462-6724A1D0DD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id="{99914DA2-C543-41D6-B944-38C6C205D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id="{B53B0638-CEA4-4C49-8734-433916C2F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id="{5FA332A1-8524-4253-BE8A-3637237FE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8450F6-F11A-415B-938B-54658CF0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781" y="618518"/>
            <a:ext cx="2948240" cy="1478570"/>
          </a:xfrm>
        </p:spPr>
        <p:txBody>
          <a:bodyPr>
            <a:normAutofit/>
          </a:bodyPr>
          <a:lstStyle/>
          <a:p>
            <a:r>
              <a:rPr lang="en-US" sz="2500"/>
              <a:t>Career/softskills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1196502-B529-45CD-B756-99723DFAB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5365" r="-2" b="14174"/>
          <a:stretch/>
        </p:blipFill>
        <p:spPr>
          <a:xfrm>
            <a:off x="59516" y="903288"/>
            <a:ext cx="7558541" cy="5580063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B8099-BB10-42D1-AE40-4E11FC1C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1781" y="2249487"/>
            <a:ext cx="2948240" cy="35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500"/>
              <a:t>Communication -  Having strong communication skills is the most important soft skill you can have.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500"/>
              <a:t>Teamwork - knowing how to be a team player is a key skillset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500"/>
              <a:t>Problem Solver – A person who is quick on their feet and can work well under pressure and are adaptable.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500"/>
              <a:t>Ability to follow instructions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500"/>
              <a:t>Strong Drive to Learn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308FE190-9997-4AFA-9673-2452075F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895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729328B-ED13-4FD0-AA5A-7A700ECF4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452DA8-4105-4B2D-8F48-211C538E4022}"/>
              </a:ext>
            </a:extLst>
          </p:cNvPr>
          <p:cNvSpPr txBox="1"/>
          <p:nvPr/>
        </p:nvSpPr>
        <p:spPr>
          <a:xfrm>
            <a:off x="7392092" y="6870700"/>
            <a:ext cx="23936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postshift.com/dont-forget-soft-skill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844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C58C-91C0-453A-9121-366AA675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BDA62AE-6F62-4DC3-83B7-8DA06C294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25486" y="2097088"/>
            <a:ext cx="6225875" cy="36941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FA228C-D383-4FAC-A13F-3D83103267D2}"/>
              </a:ext>
            </a:extLst>
          </p:cNvPr>
          <p:cNvSpPr txBox="1"/>
          <p:nvPr/>
        </p:nvSpPr>
        <p:spPr>
          <a:xfrm>
            <a:off x="2525486" y="5791200"/>
            <a:ext cx="6225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ronkitenewsonline.com/2014/07/as-congress-eyes-competency-based-degrees-nau-already-claims-succes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6164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98AAC-AE29-46C4-A537-31307D72E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3923472"/>
            <a:ext cx="8791575" cy="814368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E529FD-B9E5-474D-8BAB-C293FA10B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4748572"/>
            <a:ext cx="8791575" cy="1996470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</a:rPr>
              <a:t> Linux is an operating system (OS) used to run a variety of applications on a variety of different hardware components.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300" dirty="0">
                <a:solidFill>
                  <a:schemeClr val="tx1"/>
                </a:solidFill>
              </a:rPr>
              <a:t>Linux began in 1991 as a personal project by Finnish student Linus Torvalds: to create a new free operating system kernel.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Linux is an </a:t>
            </a:r>
            <a:r>
              <a:rPr lang="en-US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Open Source Software (OSS)</a:t>
            </a:r>
            <a:r>
              <a:rPr lang="en-US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that is freely developed and continuously improved by a large community of software developers.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0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b="0" i="0" dirty="0">
              <a:solidFill>
                <a:srgbClr val="050505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4DB072ED-9BB6-4842-B61E-799364C21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62162" y="145963"/>
            <a:ext cx="7778524" cy="3766778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98796BB2-51ED-4E30-83C2-1A3DAF5C9D6F}"/>
              </a:ext>
            </a:extLst>
          </p:cNvPr>
          <p:cNvSpPr txBox="1"/>
          <p:nvPr/>
        </p:nvSpPr>
        <p:spPr>
          <a:xfrm>
            <a:off x="2062162" y="4507007"/>
            <a:ext cx="7778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digitalocean.com/community/tutorials/brief-history-of-linux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70046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icture 2">
            <a:extLst>
              <a:ext uri="{FF2B5EF4-FFF2-40B4-BE49-F238E27FC236}">
                <a16:creationId xmlns:a16="http://schemas.microsoft.com/office/drawing/2014/main" id="{854E0667-2DE0-4D40-AF84-38225B7EE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2" name="Group 234">
            <a:extLst>
              <a:ext uri="{FF2B5EF4-FFF2-40B4-BE49-F238E27FC236}">
                <a16:creationId xmlns:a16="http://schemas.microsoft.com/office/drawing/2014/main" id="{7E55F0D6-11A3-45BC-989C-66F91C9E2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236" name="Rectangle 5">
              <a:extLst>
                <a:ext uri="{FF2B5EF4-FFF2-40B4-BE49-F238E27FC236}">
                  <a16:creationId xmlns:a16="http://schemas.microsoft.com/office/drawing/2014/main" id="{59B74B78-D7B7-441E-80FE-065AB564E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7" name="Freeform 6">
              <a:extLst>
                <a:ext uri="{FF2B5EF4-FFF2-40B4-BE49-F238E27FC236}">
                  <a16:creationId xmlns:a16="http://schemas.microsoft.com/office/drawing/2014/main" id="{F027AE97-2BE1-4B11-BAB6-DB4051AF5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7">
              <a:extLst>
                <a:ext uri="{FF2B5EF4-FFF2-40B4-BE49-F238E27FC236}">
                  <a16:creationId xmlns:a16="http://schemas.microsoft.com/office/drawing/2014/main" id="{A258D7AF-96CF-488E-BE6E-F0465933B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Rectangle 8">
              <a:extLst>
                <a:ext uri="{FF2B5EF4-FFF2-40B4-BE49-F238E27FC236}">
                  <a16:creationId xmlns:a16="http://schemas.microsoft.com/office/drawing/2014/main" id="{7E4F1B03-FC2B-4786-92A5-B8A7F4D8A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0" name="Freeform 9">
              <a:extLst>
                <a:ext uri="{FF2B5EF4-FFF2-40B4-BE49-F238E27FC236}">
                  <a16:creationId xmlns:a16="http://schemas.microsoft.com/office/drawing/2014/main" id="{EA722F3A-8D47-412C-8925-2C226AF41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Freeform 10">
              <a:extLst>
                <a:ext uri="{FF2B5EF4-FFF2-40B4-BE49-F238E27FC236}">
                  <a16:creationId xmlns:a16="http://schemas.microsoft.com/office/drawing/2014/main" id="{2FE6E406-6B60-493C-A40C-5931AD6F9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11">
              <a:extLst>
                <a:ext uri="{FF2B5EF4-FFF2-40B4-BE49-F238E27FC236}">
                  <a16:creationId xmlns:a16="http://schemas.microsoft.com/office/drawing/2014/main" id="{058D3098-6E8C-4798-9160-B710C0F7B6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12">
              <a:extLst>
                <a:ext uri="{FF2B5EF4-FFF2-40B4-BE49-F238E27FC236}">
                  <a16:creationId xmlns:a16="http://schemas.microsoft.com/office/drawing/2014/main" id="{9BA86C18-4F18-47F2-B2CA-DFC05BB4C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13">
              <a:extLst>
                <a:ext uri="{FF2B5EF4-FFF2-40B4-BE49-F238E27FC236}">
                  <a16:creationId xmlns:a16="http://schemas.microsoft.com/office/drawing/2014/main" id="{1C38F948-9919-4696-8A1F-5880F7538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14">
              <a:extLst>
                <a:ext uri="{FF2B5EF4-FFF2-40B4-BE49-F238E27FC236}">
                  <a16:creationId xmlns:a16="http://schemas.microsoft.com/office/drawing/2014/main" id="{5EA33AD7-232E-46F9-BDBB-E8ADD3D5F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15">
              <a:extLst>
                <a:ext uri="{FF2B5EF4-FFF2-40B4-BE49-F238E27FC236}">
                  <a16:creationId xmlns:a16="http://schemas.microsoft.com/office/drawing/2014/main" id="{330D2CF9-C23D-4949-B43B-710DF9D79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16">
              <a:extLst>
                <a:ext uri="{FF2B5EF4-FFF2-40B4-BE49-F238E27FC236}">
                  <a16:creationId xmlns:a16="http://schemas.microsoft.com/office/drawing/2014/main" id="{DE508A82-EB71-42BB-ABB0-2FC76B9E7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17">
              <a:extLst>
                <a:ext uri="{FF2B5EF4-FFF2-40B4-BE49-F238E27FC236}">
                  <a16:creationId xmlns:a16="http://schemas.microsoft.com/office/drawing/2014/main" id="{C1EDBAC8-54B2-4383-A46A-E22FE1E1BF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18">
              <a:extLst>
                <a:ext uri="{FF2B5EF4-FFF2-40B4-BE49-F238E27FC236}">
                  <a16:creationId xmlns:a16="http://schemas.microsoft.com/office/drawing/2014/main" id="{31A3731B-FD47-4CC2-813E-A194712C5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19">
              <a:extLst>
                <a:ext uri="{FF2B5EF4-FFF2-40B4-BE49-F238E27FC236}">
                  <a16:creationId xmlns:a16="http://schemas.microsoft.com/office/drawing/2014/main" id="{F2161F26-4A19-41EF-BA96-CE340AFFC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20">
              <a:extLst>
                <a:ext uri="{FF2B5EF4-FFF2-40B4-BE49-F238E27FC236}">
                  <a16:creationId xmlns:a16="http://schemas.microsoft.com/office/drawing/2014/main" id="{5FB8277B-CEFB-49A1-B661-55E58D001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reeform 21">
              <a:extLst>
                <a:ext uri="{FF2B5EF4-FFF2-40B4-BE49-F238E27FC236}">
                  <a16:creationId xmlns:a16="http://schemas.microsoft.com/office/drawing/2014/main" id="{3237D444-BFB6-4DB5-8EB0-FDC39EEE6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22">
              <a:extLst>
                <a:ext uri="{FF2B5EF4-FFF2-40B4-BE49-F238E27FC236}">
                  <a16:creationId xmlns:a16="http://schemas.microsoft.com/office/drawing/2014/main" id="{ACF01C14-0B61-41DA-B3FA-06F055955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23">
              <a:extLst>
                <a:ext uri="{FF2B5EF4-FFF2-40B4-BE49-F238E27FC236}">
                  <a16:creationId xmlns:a16="http://schemas.microsoft.com/office/drawing/2014/main" id="{162F8D2E-C7AC-4A25-A015-5B0386D61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24">
              <a:extLst>
                <a:ext uri="{FF2B5EF4-FFF2-40B4-BE49-F238E27FC236}">
                  <a16:creationId xmlns:a16="http://schemas.microsoft.com/office/drawing/2014/main" id="{1EF4D145-F364-4F02-9D71-3F95D9551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25">
              <a:extLst>
                <a:ext uri="{FF2B5EF4-FFF2-40B4-BE49-F238E27FC236}">
                  <a16:creationId xmlns:a16="http://schemas.microsoft.com/office/drawing/2014/main" id="{0679648A-DFC4-4CDE-B3F6-9A93025DC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Freeform 26">
              <a:extLst>
                <a:ext uri="{FF2B5EF4-FFF2-40B4-BE49-F238E27FC236}">
                  <a16:creationId xmlns:a16="http://schemas.microsoft.com/office/drawing/2014/main" id="{EEFBD88F-3A00-42B7-9387-3E9D7C60B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Freeform 27">
              <a:extLst>
                <a:ext uri="{FF2B5EF4-FFF2-40B4-BE49-F238E27FC236}">
                  <a16:creationId xmlns:a16="http://schemas.microsoft.com/office/drawing/2014/main" id="{6F68DC0B-D62F-4BDA-8924-DCB5935FA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28">
              <a:extLst>
                <a:ext uri="{FF2B5EF4-FFF2-40B4-BE49-F238E27FC236}">
                  <a16:creationId xmlns:a16="http://schemas.microsoft.com/office/drawing/2014/main" id="{3D7DE6DD-5861-496C-ACCD-5EAA5C99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29">
              <a:extLst>
                <a:ext uri="{FF2B5EF4-FFF2-40B4-BE49-F238E27FC236}">
                  <a16:creationId xmlns:a16="http://schemas.microsoft.com/office/drawing/2014/main" id="{ACDF222B-471A-4909-BB9C-5DEF44ED16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30">
              <a:extLst>
                <a:ext uri="{FF2B5EF4-FFF2-40B4-BE49-F238E27FC236}">
                  <a16:creationId xmlns:a16="http://schemas.microsoft.com/office/drawing/2014/main" id="{D41A666D-822B-45E3-9899-98DC51D0B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reeform 31">
              <a:extLst>
                <a:ext uri="{FF2B5EF4-FFF2-40B4-BE49-F238E27FC236}">
                  <a16:creationId xmlns:a16="http://schemas.microsoft.com/office/drawing/2014/main" id="{7B6F564C-97D6-4853-B415-DC4840A28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Freeform 32">
              <a:extLst>
                <a:ext uri="{FF2B5EF4-FFF2-40B4-BE49-F238E27FC236}">
                  <a16:creationId xmlns:a16="http://schemas.microsoft.com/office/drawing/2014/main" id="{D0475EC9-A3DE-4130-8C91-A1522F135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4" name="Rectangle 33">
              <a:extLst>
                <a:ext uri="{FF2B5EF4-FFF2-40B4-BE49-F238E27FC236}">
                  <a16:creationId xmlns:a16="http://schemas.microsoft.com/office/drawing/2014/main" id="{5E509EDE-4CD6-4017-952A-5F9428D1E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5" name="Freeform 34">
              <a:extLst>
                <a:ext uri="{FF2B5EF4-FFF2-40B4-BE49-F238E27FC236}">
                  <a16:creationId xmlns:a16="http://schemas.microsoft.com/office/drawing/2014/main" id="{12362088-8B21-454A-A66C-4803CF721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6" name="Freeform 35">
              <a:extLst>
                <a:ext uri="{FF2B5EF4-FFF2-40B4-BE49-F238E27FC236}">
                  <a16:creationId xmlns:a16="http://schemas.microsoft.com/office/drawing/2014/main" id="{FF5AD969-24B0-4BB2-B232-9586C333F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7" name="Freeform 36">
              <a:extLst>
                <a:ext uri="{FF2B5EF4-FFF2-40B4-BE49-F238E27FC236}">
                  <a16:creationId xmlns:a16="http://schemas.microsoft.com/office/drawing/2014/main" id="{A31F0498-7C6A-4555-9C0E-90D849E9DA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8" name="Freeform 37">
              <a:extLst>
                <a:ext uri="{FF2B5EF4-FFF2-40B4-BE49-F238E27FC236}">
                  <a16:creationId xmlns:a16="http://schemas.microsoft.com/office/drawing/2014/main" id="{5981C1F4-8F47-4AFC-915B-1D7725AA5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9" name="Freeform 38">
              <a:extLst>
                <a:ext uri="{FF2B5EF4-FFF2-40B4-BE49-F238E27FC236}">
                  <a16:creationId xmlns:a16="http://schemas.microsoft.com/office/drawing/2014/main" id="{CCF1D2FF-F916-4FEE-B97F-2C2161117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0" name="Freeform 39">
              <a:extLst>
                <a:ext uri="{FF2B5EF4-FFF2-40B4-BE49-F238E27FC236}">
                  <a16:creationId xmlns:a16="http://schemas.microsoft.com/office/drawing/2014/main" id="{7B0663EE-02A1-4957-8CB2-55208EC4D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1" name="Freeform 40">
              <a:extLst>
                <a:ext uri="{FF2B5EF4-FFF2-40B4-BE49-F238E27FC236}">
                  <a16:creationId xmlns:a16="http://schemas.microsoft.com/office/drawing/2014/main" id="{1B5D0B2F-F02D-4AC8-8497-9195940A0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2" name="Freeform 41">
              <a:extLst>
                <a:ext uri="{FF2B5EF4-FFF2-40B4-BE49-F238E27FC236}">
                  <a16:creationId xmlns:a16="http://schemas.microsoft.com/office/drawing/2014/main" id="{95EF6F7A-F2F4-4A92-89D7-CE3C0F385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3" name="Freeform 42">
              <a:extLst>
                <a:ext uri="{FF2B5EF4-FFF2-40B4-BE49-F238E27FC236}">
                  <a16:creationId xmlns:a16="http://schemas.microsoft.com/office/drawing/2014/main" id="{133EA9E5-E67F-455B-9D6E-3874E4EAC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4" name="Freeform 43">
              <a:extLst>
                <a:ext uri="{FF2B5EF4-FFF2-40B4-BE49-F238E27FC236}">
                  <a16:creationId xmlns:a16="http://schemas.microsoft.com/office/drawing/2014/main" id="{04C14E4C-791A-45AA-BC29-45686A4C1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5" name="Freeform 44">
              <a:extLst>
                <a:ext uri="{FF2B5EF4-FFF2-40B4-BE49-F238E27FC236}">
                  <a16:creationId xmlns:a16="http://schemas.microsoft.com/office/drawing/2014/main" id="{DDB6EC61-6ED2-47EA-8CC9-690157C6F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6" name="Rectangle 45">
              <a:extLst>
                <a:ext uri="{FF2B5EF4-FFF2-40B4-BE49-F238E27FC236}">
                  <a16:creationId xmlns:a16="http://schemas.microsoft.com/office/drawing/2014/main" id="{C39FF193-504B-4FC1-AA08-A8A1928E9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77" name="Freeform 46">
              <a:extLst>
                <a:ext uri="{FF2B5EF4-FFF2-40B4-BE49-F238E27FC236}">
                  <a16:creationId xmlns:a16="http://schemas.microsoft.com/office/drawing/2014/main" id="{592DF5B4-1F00-48A0-8EBF-56D066E68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47">
              <a:extLst>
                <a:ext uri="{FF2B5EF4-FFF2-40B4-BE49-F238E27FC236}">
                  <a16:creationId xmlns:a16="http://schemas.microsoft.com/office/drawing/2014/main" id="{C1F3EF0F-CB56-4750-A881-4F81D9DAA0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48">
              <a:extLst>
                <a:ext uri="{FF2B5EF4-FFF2-40B4-BE49-F238E27FC236}">
                  <a16:creationId xmlns:a16="http://schemas.microsoft.com/office/drawing/2014/main" id="{02E0F877-260C-4913-BA22-22E24E1B12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49">
              <a:extLst>
                <a:ext uri="{FF2B5EF4-FFF2-40B4-BE49-F238E27FC236}">
                  <a16:creationId xmlns:a16="http://schemas.microsoft.com/office/drawing/2014/main" id="{DD8CA3A3-9B12-4329-9420-398BDC743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50">
              <a:extLst>
                <a:ext uri="{FF2B5EF4-FFF2-40B4-BE49-F238E27FC236}">
                  <a16:creationId xmlns:a16="http://schemas.microsoft.com/office/drawing/2014/main" id="{F17BC24C-CAF6-4116-9A2A-A977A6685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Freeform 51">
              <a:extLst>
                <a:ext uri="{FF2B5EF4-FFF2-40B4-BE49-F238E27FC236}">
                  <a16:creationId xmlns:a16="http://schemas.microsoft.com/office/drawing/2014/main" id="{FCB20887-AC3D-4F9A-B09E-7D76649420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3" name="Freeform 52">
              <a:extLst>
                <a:ext uri="{FF2B5EF4-FFF2-40B4-BE49-F238E27FC236}">
                  <a16:creationId xmlns:a16="http://schemas.microsoft.com/office/drawing/2014/main" id="{E4C18AB3-65CD-4451-80FF-9F6CBB628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4" name="Freeform 53">
              <a:extLst>
                <a:ext uri="{FF2B5EF4-FFF2-40B4-BE49-F238E27FC236}">
                  <a16:creationId xmlns:a16="http://schemas.microsoft.com/office/drawing/2014/main" id="{130F0446-0CD2-4B9B-B50F-EED06875D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5" name="Freeform 54">
              <a:extLst>
                <a:ext uri="{FF2B5EF4-FFF2-40B4-BE49-F238E27FC236}">
                  <a16:creationId xmlns:a16="http://schemas.microsoft.com/office/drawing/2014/main" id="{77BCE64A-D30D-49DE-AE70-3C407169E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6" name="Freeform 55">
              <a:extLst>
                <a:ext uri="{FF2B5EF4-FFF2-40B4-BE49-F238E27FC236}">
                  <a16:creationId xmlns:a16="http://schemas.microsoft.com/office/drawing/2014/main" id="{FAA60F02-A83A-4EDB-94C7-FDFD63564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7" name="Freeform 56">
              <a:extLst>
                <a:ext uri="{FF2B5EF4-FFF2-40B4-BE49-F238E27FC236}">
                  <a16:creationId xmlns:a16="http://schemas.microsoft.com/office/drawing/2014/main" id="{327F2396-9AAB-495B-8A06-8709B1BBE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8" name="Freeform 57">
              <a:extLst>
                <a:ext uri="{FF2B5EF4-FFF2-40B4-BE49-F238E27FC236}">
                  <a16:creationId xmlns:a16="http://schemas.microsoft.com/office/drawing/2014/main" id="{6DFE7ECA-19D7-47C2-ACDA-23589189C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9" name="Freeform 58">
              <a:extLst>
                <a:ext uri="{FF2B5EF4-FFF2-40B4-BE49-F238E27FC236}">
                  <a16:creationId xmlns:a16="http://schemas.microsoft.com/office/drawing/2014/main" id="{80981A14-A3F9-4385-9162-2FC31802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69D6C374-E3FC-4972-AB97-C3DF1E124A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76424" y="4141693"/>
            <a:ext cx="8791575" cy="13016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Create Directories and Files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9B880270-C527-4FFC-AD3F-D751C61BA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588" y="1108038"/>
            <a:ext cx="4255598" cy="289380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2C4270B-07C4-477F-808C-4371A099E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4075" y="1108038"/>
            <a:ext cx="4313924" cy="2922625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555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8F4B-1290-4FAB-8546-39077E72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4453844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Copy and remove directories and files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CD7A75F-B429-4CEE-B797-120040408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72" y="1783370"/>
            <a:ext cx="8360229" cy="445611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AABAF-D7C8-458D-A79B-3F15F0344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E314-2B42-4B39-8528-B73837A7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Locate directories and files</a:t>
            </a:r>
            <a:endParaRPr lang="en-US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D4F93DD-8689-407E-9D98-D1B4493E3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19" y="1848683"/>
            <a:ext cx="5268450" cy="439079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7BC5B6-D339-4E48-AAA4-020632304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752" y="147751"/>
            <a:ext cx="4121253" cy="3401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D66D1A-B4F5-43E5-9DDC-45A145699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83" y="3254908"/>
            <a:ext cx="7023201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0388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7E88D4E8-17B6-4C60-8098-B3222095A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84" name="Rectangle 83">
              <a:extLst>
                <a:ext uri="{FF2B5EF4-FFF2-40B4-BE49-F238E27FC236}">
                  <a16:creationId xmlns:a16="http://schemas.microsoft.com/office/drawing/2014/main" id="{329CEDC5-A608-4569-A304-C444D93E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2">
              <a:extLst>
                <a:ext uri="{FF2B5EF4-FFF2-40B4-BE49-F238E27FC236}">
                  <a16:creationId xmlns:a16="http://schemas.microsoft.com/office/drawing/2014/main" id="{6579ECED-D3DF-48A9-B968-A30A25EEC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634CAC6-FE8C-4E40-8792-C77A8CEBF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88" name="Rectangle 5">
              <a:extLst>
                <a:ext uri="{FF2B5EF4-FFF2-40B4-BE49-F238E27FC236}">
                  <a16:creationId xmlns:a16="http://schemas.microsoft.com/office/drawing/2014/main" id="{B94E35A6-E811-46E4-953D-5516A5897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E6C9A408-8D09-4D5D-975E-BAD0978B8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7">
              <a:extLst>
                <a:ext uri="{FF2B5EF4-FFF2-40B4-BE49-F238E27FC236}">
                  <a16:creationId xmlns:a16="http://schemas.microsoft.com/office/drawing/2014/main" id="{ACA42037-6C95-475F-BE97-2DFA9886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Rectangle 8">
              <a:extLst>
                <a:ext uri="{FF2B5EF4-FFF2-40B4-BE49-F238E27FC236}">
                  <a16:creationId xmlns:a16="http://schemas.microsoft.com/office/drawing/2014/main" id="{44029147-D2C0-44D0-B5F5-8ABF8761A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88BEFB91-6DD6-4959-9B12-2A2C0B117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0">
              <a:extLst>
                <a:ext uri="{FF2B5EF4-FFF2-40B4-BE49-F238E27FC236}">
                  <a16:creationId xmlns:a16="http://schemas.microsoft.com/office/drawing/2014/main" id="{B8104D70-3290-496A-9A24-A5963795A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11">
              <a:extLst>
                <a:ext uri="{FF2B5EF4-FFF2-40B4-BE49-F238E27FC236}">
                  <a16:creationId xmlns:a16="http://schemas.microsoft.com/office/drawing/2014/main" id="{90225A82-C02B-4C23-BEC5-069F663B6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12">
              <a:extLst>
                <a:ext uri="{FF2B5EF4-FFF2-40B4-BE49-F238E27FC236}">
                  <a16:creationId xmlns:a16="http://schemas.microsoft.com/office/drawing/2014/main" id="{9940214F-AB3C-4A00-B9B5-3FF70831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13">
              <a:extLst>
                <a:ext uri="{FF2B5EF4-FFF2-40B4-BE49-F238E27FC236}">
                  <a16:creationId xmlns:a16="http://schemas.microsoft.com/office/drawing/2014/main" id="{9620B14C-2A15-4B80-8A04-09E535BBB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14">
              <a:extLst>
                <a:ext uri="{FF2B5EF4-FFF2-40B4-BE49-F238E27FC236}">
                  <a16:creationId xmlns:a16="http://schemas.microsoft.com/office/drawing/2014/main" id="{738A3342-0ECF-43D0-A40D-0295055B8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15">
              <a:extLst>
                <a:ext uri="{FF2B5EF4-FFF2-40B4-BE49-F238E27FC236}">
                  <a16:creationId xmlns:a16="http://schemas.microsoft.com/office/drawing/2014/main" id="{A706DFD1-2A66-44E1-9614-11841F3BD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848B849E-3153-4B09-8B99-1918ED2AD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17">
              <a:extLst>
                <a:ext uri="{FF2B5EF4-FFF2-40B4-BE49-F238E27FC236}">
                  <a16:creationId xmlns:a16="http://schemas.microsoft.com/office/drawing/2014/main" id="{7553E3B0-5F49-4208-89B4-45B2E0FCA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18">
              <a:extLst>
                <a:ext uri="{FF2B5EF4-FFF2-40B4-BE49-F238E27FC236}">
                  <a16:creationId xmlns:a16="http://schemas.microsoft.com/office/drawing/2014/main" id="{CBC7B8D1-D26C-4940-BD35-F095FB393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19">
              <a:extLst>
                <a:ext uri="{FF2B5EF4-FFF2-40B4-BE49-F238E27FC236}">
                  <a16:creationId xmlns:a16="http://schemas.microsoft.com/office/drawing/2014/main" id="{B9C4931D-82F1-4718-BA6F-05EA7FD1B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0">
              <a:extLst>
                <a:ext uri="{FF2B5EF4-FFF2-40B4-BE49-F238E27FC236}">
                  <a16:creationId xmlns:a16="http://schemas.microsoft.com/office/drawing/2014/main" id="{5411A3E3-12D3-4247-A80D-EC24CB0BD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21">
              <a:extLst>
                <a:ext uri="{FF2B5EF4-FFF2-40B4-BE49-F238E27FC236}">
                  <a16:creationId xmlns:a16="http://schemas.microsoft.com/office/drawing/2014/main" id="{C355F1FB-0DC3-41F9-8BC2-B3DFCB5B5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22">
              <a:extLst>
                <a:ext uri="{FF2B5EF4-FFF2-40B4-BE49-F238E27FC236}">
                  <a16:creationId xmlns:a16="http://schemas.microsoft.com/office/drawing/2014/main" id="{37666FAD-9605-43EA-AA92-8EF121F8E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23">
              <a:extLst>
                <a:ext uri="{FF2B5EF4-FFF2-40B4-BE49-F238E27FC236}">
                  <a16:creationId xmlns:a16="http://schemas.microsoft.com/office/drawing/2014/main" id="{27D2E555-66C9-44A4-91EF-1112FC232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24">
              <a:extLst>
                <a:ext uri="{FF2B5EF4-FFF2-40B4-BE49-F238E27FC236}">
                  <a16:creationId xmlns:a16="http://schemas.microsoft.com/office/drawing/2014/main" id="{648675C7-F949-421C-ACEF-F8A507713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25">
              <a:extLst>
                <a:ext uri="{FF2B5EF4-FFF2-40B4-BE49-F238E27FC236}">
                  <a16:creationId xmlns:a16="http://schemas.microsoft.com/office/drawing/2014/main" id="{7E36DDA8-4797-4E2E-BA60-173935014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26">
              <a:extLst>
                <a:ext uri="{FF2B5EF4-FFF2-40B4-BE49-F238E27FC236}">
                  <a16:creationId xmlns:a16="http://schemas.microsoft.com/office/drawing/2014/main" id="{3C5BD196-BB9B-4207-A411-A94D4759A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27">
              <a:extLst>
                <a:ext uri="{FF2B5EF4-FFF2-40B4-BE49-F238E27FC236}">
                  <a16:creationId xmlns:a16="http://schemas.microsoft.com/office/drawing/2014/main" id="{10790C8B-A016-4479-B413-7F859F28B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28">
              <a:extLst>
                <a:ext uri="{FF2B5EF4-FFF2-40B4-BE49-F238E27FC236}">
                  <a16:creationId xmlns:a16="http://schemas.microsoft.com/office/drawing/2014/main" id="{17BAAB5C-16F2-4569-99E7-4B781CD0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29">
              <a:extLst>
                <a:ext uri="{FF2B5EF4-FFF2-40B4-BE49-F238E27FC236}">
                  <a16:creationId xmlns:a16="http://schemas.microsoft.com/office/drawing/2014/main" id="{C922A237-A537-4365-80AA-0957F9DE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0">
              <a:extLst>
                <a:ext uri="{FF2B5EF4-FFF2-40B4-BE49-F238E27FC236}">
                  <a16:creationId xmlns:a16="http://schemas.microsoft.com/office/drawing/2014/main" id="{F6FAFBCC-D278-4666-9F12-BA279A9BD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31">
              <a:extLst>
                <a:ext uri="{FF2B5EF4-FFF2-40B4-BE49-F238E27FC236}">
                  <a16:creationId xmlns:a16="http://schemas.microsoft.com/office/drawing/2014/main" id="{F4A8C2FC-8BA7-497F-A1CE-5B7820A73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32">
              <a:extLst>
                <a:ext uri="{FF2B5EF4-FFF2-40B4-BE49-F238E27FC236}">
                  <a16:creationId xmlns:a16="http://schemas.microsoft.com/office/drawing/2014/main" id="{2CE7C26A-B719-40C5-B421-C2676089D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Rectangle 33">
              <a:extLst>
                <a:ext uri="{FF2B5EF4-FFF2-40B4-BE49-F238E27FC236}">
                  <a16:creationId xmlns:a16="http://schemas.microsoft.com/office/drawing/2014/main" id="{72ACC212-C2F9-463A-BFA5-F1AD779E8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7" name="Freeform 34">
              <a:extLst>
                <a:ext uri="{FF2B5EF4-FFF2-40B4-BE49-F238E27FC236}">
                  <a16:creationId xmlns:a16="http://schemas.microsoft.com/office/drawing/2014/main" id="{AD328EFE-18A4-42B3-B74F-503C8317D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35">
              <a:extLst>
                <a:ext uri="{FF2B5EF4-FFF2-40B4-BE49-F238E27FC236}">
                  <a16:creationId xmlns:a16="http://schemas.microsoft.com/office/drawing/2014/main" id="{D7FB270C-03D7-4536-B125-D8E54B76E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36">
              <a:extLst>
                <a:ext uri="{FF2B5EF4-FFF2-40B4-BE49-F238E27FC236}">
                  <a16:creationId xmlns:a16="http://schemas.microsoft.com/office/drawing/2014/main" id="{0B867CE6-C17C-4EE7-9EC8-E5735343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37">
              <a:extLst>
                <a:ext uri="{FF2B5EF4-FFF2-40B4-BE49-F238E27FC236}">
                  <a16:creationId xmlns:a16="http://schemas.microsoft.com/office/drawing/2014/main" id="{EE513B41-760A-4991-8DAD-04A0D05E6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38">
              <a:extLst>
                <a:ext uri="{FF2B5EF4-FFF2-40B4-BE49-F238E27FC236}">
                  <a16:creationId xmlns:a16="http://schemas.microsoft.com/office/drawing/2014/main" id="{D28B37BF-0DF5-4B46-BBAE-813A59D8A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39">
              <a:extLst>
                <a:ext uri="{FF2B5EF4-FFF2-40B4-BE49-F238E27FC236}">
                  <a16:creationId xmlns:a16="http://schemas.microsoft.com/office/drawing/2014/main" id="{B3856351-DA6B-4AAE-BE60-A31E6A10E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0">
              <a:extLst>
                <a:ext uri="{FF2B5EF4-FFF2-40B4-BE49-F238E27FC236}">
                  <a16:creationId xmlns:a16="http://schemas.microsoft.com/office/drawing/2014/main" id="{415E333C-02FC-4CDE-87D4-7DAF8881C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41">
              <a:extLst>
                <a:ext uri="{FF2B5EF4-FFF2-40B4-BE49-F238E27FC236}">
                  <a16:creationId xmlns:a16="http://schemas.microsoft.com/office/drawing/2014/main" id="{A950DB55-CEC0-49E7-B5B4-CB8DFC85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42">
              <a:extLst>
                <a:ext uri="{FF2B5EF4-FFF2-40B4-BE49-F238E27FC236}">
                  <a16:creationId xmlns:a16="http://schemas.microsoft.com/office/drawing/2014/main" id="{9A847BF2-FA95-4C6B-AA0D-AE1D7A18C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43">
              <a:extLst>
                <a:ext uri="{FF2B5EF4-FFF2-40B4-BE49-F238E27FC236}">
                  <a16:creationId xmlns:a16="http://schemas.microsoft.com/office/drawing/2014/main" id="{C03E2F1A-D32B-44D4-9432-CCEB4AC16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7" name="Freeform 44">
              <a:extLst>
                <a:ext uri="{FF2B5EF4-FFF2-40B4-BE49-F238E27FC236}">
                  <a16:creationId xmlns:a16="http://schemas.microsoft.com/office/drawing/2014/main" id="{D4393ADC-E434-4A5E-B113-04982B31A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Rectangle 45">
              <a:extLst>
                <a:ext uri="{FF2B5EF4-FFF2-40B4-BE49-F238E27FC236}">
                  <a16:creationId xmlns:a16="http://schemas.microsoft.com/office/drawing/2014/main" id="{AC805683-400C-4821-9E62-D79987EE0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9" name="Freeform 46">
              <a:extLst>
                <a:ext uri="{FF2B5EF4-FFF2-40B4-BE49-F238E27FC236}">
                  <a16:creationId xmlns:a16="http://schemas.microsoft.com/office/drawing/2014/main" id="{275AF161-2BC4-4A11-98FE-805DE8226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47">
              <a:extLst>
                <a:ext uri="{FF2B5EF4-FFF2-40B4-BE49-F238E27FC236}">
                  <a16:creationId xmlns:a16="http://schemas.microsoft.com/office/drawing/2014/main" id="{43ACCAAC-4E58-42B8-8743-8C3D7D037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48">
              <a:extLst>
                <a:ext uri="{FF2B5EF4-FFF2-40B4-BE49-F238E27FC236}">
                  <a16:creationId xmlns:a16="http://schemas.microsoft.com/office/drawing/2014/main" id="{D9C22B98-9E1E-459B-8342-838398587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49">
              <a:extLst>
                <a:ext uri="{FF2B5EF4-FFF2-40B4-BE49-F238E27FC236}">
                  <a16:creationId xmlns:a16="http://schemas.microsoft.com/office/drawing/2014/main" id="{51E13592-5EAD-4DD7-AB0E-80909D5A9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0">
              <a:extLst>
                <a:ext uri="{FF2B5EF4-FFF2-40B4-BE49-F238E27FC236}">
                  <a16:creationId xmlns:a16="http://schemas.microsoft.com/office/drawing/2014/main" id="{177B0BE8-838F-4DA0-B84D-9BE3601B9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51">
              <a:extLst>
                <a:ext uri="{FF2B5EF4-FFF2-40B4-BE49-F238E27FC236}">
                  <a16:creationId xmlns:a16="http://schemas.microsoft.com/office/drawing/2014/main" id="{71B9A396-48C2-44E8-AB44-A400C57BF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2">
              <a:extLst>
                <a:ext uri="{FF2B5EF4-FFF2-40B4-BE49-F238E27FC236}">
                  <a16:creationId xmlns:a16="http://schemas.microsoft.com/office/drawing/2014/main" id="{792BBEE4-C104-47CE-B119-4F5BEDFF2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53">
              <a:extLst>
                <a:ext uri="{FF2B5EF4-FFF2-40B4-BE49-F238E27FC236}">
                  <a16:creationId xmlns:a16="http://schemas.microsoft.com/office/drawing/2014/main" id="{1EC14444-CFCD-4626-A3F9-5684BCBD5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4">
              <a:extLst>
                <a:ext uri="{FF2B5EF4-FFF2-40B4-BE49-F238E27FC236}">
                  <a16:creationId xmlns:a16="http://schemas.microsoft.com/office/drawing/2014/main" id="{4FC7860D-7738-4EB8-B7D1-B3321EE71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Freeform 55">
              <a:extLst>
                <a:ext uri="{FF2B5EF4-FFF2-40B4-BE49-F238E27FC236}">
                  <a16:creationId xmlns:a16="http://schemas.microsoft.com/office/drawing/2014/main" id="{B1C5A633-1B89-41D8-8540-0B7DB1230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9" name="Freeform 56">
              <a:extLst>
                <a:ext uri="{FF2B5EF4-FFF2-40B4-BE49-F238E27FC236}">
                  <a16:creationId xmlns:a16="http://schemas.microsoft.com/office/drawing/2014/main" id="{585BD60A-4B86-4B93-8F7F-F5C76D4D3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0" name="Freeform 57">
              <a:extLst>
                <a:ext uri="{FF2B5EF4-FFF2-40B4-BE49-F238E27FC236}">
                  <a16:creationId xmlns:a16="http://schemas.microsoft.com/office/drawing/2014/main" id="{D0260F69-84C9-4376-B729-4759CA2B4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1" name="Freeform 58">
              <a:extLst>
                <a:ext uri="{FF2B5EF4-FFF2-40B4-BE49-F238E27FC236}">
                  <a16:creationId xmlns:a16="http://schemas.microsoft.com/office/drawing/2014/main" id="{DB8C9509-D4CC-4342-B3BF-9661E7454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E96500-7E7D-438B-8674-81FDD68C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209" y="618518"/>
            <a:ext cx="5877676" cy="1478570"/>
          </a:xfrm>
        </p:spPr>
        <p:txBody>
          <a:bodyPr>
            <a:normAutofit/>
          </a:bodyPr>
          <a:lstStyle/>
          <a:p>
            <a:r>
              <a:rPr lang="en-US"/>
              <a:t>Change script file permission</a:t>
            </a:r>
            <a:endParaRPr lang="en-US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7D9955F3-98B3-41B2-BEB5-79FAD05AB3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12" b="2"/>
          <a:stretch/>
        </p:blipFill>
        <p:spPr>
          <a:xfrm>
            <a:off x="217617" y="834570"/>
            <a:ext cx="5259496" cy="5956300"/>
          </a:xfrm>
          <a:custGeom>
            <a:avLst/>
            <a:gdLst/>
            <a:ahLst/>
            <a:cxnLst/>
            <a:rect l="l" t="t" r="r" b="b"/>
            <a:pathLst>
              <a:path w="4635583" h="3430587">
                <a:moveTo>
                  <a:pt x="0" y="0"/>
                </a:moveTo>
                <a:lnTo>
                  <a:pt x="4635583" y="0"/>
                </a:lnTo>
                <a:lnTo>
                  <a:pt x="4635583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CDE96CB5-2821-46EA-8A28-B2B95B2E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25C94745-2EDE-4721-A55D-F88C6D632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43614448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2B50A-D498-42F0-B7EC-0C365C491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script file permission continued..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38F24CD-0DF6-4F5A-BC9D-45BDD6DDB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799" y="2249488"/>
            <a:ext cx="7271658" cy="4303712"/>
          </a:xfrm>
        </p:spPr>
      </p:pic>
    </p:spTree>
    <p:extLst>
      <p:ext uri="{BB962C8B-B14F-4D97-AF65-F5344CB8AC3E}">
        <p14:creationId xmlns:p14="http://schemas.microsoft.com/office/powerpoint/2010/main" val="2134576937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CA21-CFF9-4BAD-BA41-5DA7BB34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path variable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D67768C-13AD-4601-83DA-E0564AC75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629" y="1654628"/>
            <a:ext cx="7707085" cy="4976739"/>
          </a:xfrm>
        </p:spPr>
      </p:pic>
    </p:spTree>
    <p:extLst>
      <p:ext uri="{BB962C8B-B14F-4D97-AF65-F5344CB8AC3E}">
        <p14:creationId xmlns:p14="http://schemas.microsoft.com/office/powerpoint/2010/main" val="10669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633</Words>
  <Application>Microsoft Office PowerPoint</Application>
  <PresentationFormat>Widescreen</PresentationFormat>
  <Paragraphs>82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Roboto</vt:lpstr>
      <vt:lpstr>Tw Cen MT</vt:lpstr>
      <vt:lpstr>Wingdings</vt:lpstr>
      <vt:lpstr>Circuit</vt:lpstr>
      <vt:lpstr>The fundamentals of linux operations</vt:lpstr>
      <vt:lpstr>Obectives:</vt:lpstr>
      <vt:lpstr>introduction</vt:lpstr>
      <vt:lpstr>Create Directories and Files</vt:lpstr>
      <vt:lpstr>Copy and remove directories and files</vt:lpstr>
      <vt:lpstr>Locate directories and files</vt:lpstr>
      <vt:lpstr>Change script file permission</vt:lpstr>
      <vt:lpstr>Change script file permission continued..</vt:lpstr>
      <vt:lpstr>Set path variable</vt:lpstr>
      <vt:lpstr>Make path variable permanent</vt:lpstr>
      <vt:lpstr>Add users and groups using the command line interface (c.l.i.)</vt:lpstr>
      <vt:lpstr>Test user &amp; group settings </vt:lpstr>
      <vt:lpstr>Add users in gui</vt:lpstr>
      <vt:lpstr>remove users &amp; groups</vt:lpstr>
      <vt:lpstr>Use network utilities</vt:lpstr>
      <vt:lpstr>Remove users and groups continued…</vt:lpstr>
      <vt:lpstr>Discover host ip configurations</vt:lpstr>
      <vt:lpstr>Manage network interfaces</vt:lpstr>
      <vt:lpstr>Monitor linux processes</vt:lpstr>
      <vt:lpstr>Monitor user activities</vt:lpstr>
      <vt:lpstr>Monitor network bandwidth usage</vt:lpstr>
      <vt:lpstr>Career/softskills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fundamentals of linux operations</dc:title>
  <dc:creator>Diallo Williams</dc:creator>
  <cp:lastModifiedBy>Diallo Williams</cp:lastModifiedBy>
  <cp:revision>1</cp:revision>
  <dcterms:created xsi:type="dcterms:W3CDTF">2020-12-17T23:57:17Z</dcterms:created>
  <dcterms:modified xsi:type="dcterms:W3CDTF">2020-12-20T00:38:34Z</dcterms:modified>
</cp:coreProperties>
</file>