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80"/>
    <p:restoredTop sz="95897"/>
  </p:normalViewPr>
  <p:slideViewPr>
    <p:cSldViewPr snapToGrid="0" snapToObjects="1">
      <p:cViewPr varScale="1">
        <p:scale>
          <a:sx n="114" d="100"/>
          <a:sy n="114" d="100"/>
        </p:scale>
        <p:origin x="1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10/21/21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10/21/21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aws.amazon.com/kms/faq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urbanempire.gamepedia.com/Cloud_computing"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docs.aws.amazon.com/vpc/latest/userguide/VPC_Internet_Gateway.html"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FF6C2846-5C52-7248-A326-54A9B7A2E1A8}"/>
              </a:ext>
            </a:extLst>
          </p:cNvPr>
          <p:cNvSpPr>
            <a:spLocks noGrp="1"/>
          </p:cNvSpPr>
          <p:nvPr>
            <p:ph type="ctrTitle"/>
          </p:nvPr>
        </p:nvSpPr>
        <p:spPr>
          <a:xfrm>
            <a:off x="6615112" y="1122363"/>
            <a:ext cx="4052887" cy="2387600"/>
          </a:xfrm>
        </p:spPr>
        <p:txBody>
          <a:bodyPr>
            <a:normAutofit/>
          </a:bodyPr>
          <a:lstStyle/>
          <a:p>
            <a:r>
              <a:rPr lang="en-US" sz="4400" dirty="0"/>
              <a:t>Fundamentals of cloud computing</a:t>
            </a:r>
          </a:p>
        </p:txBody>
      </p:sp>
      <p:sp>
        <p:nvSpPr>
          <p:cNvPr id="3" name="Subtitle 2">
            <a:extLst>
              <a:ext uri="{FF2B5EF4-FFF2-40B4-BE49-F238E27FC236}">
                <a16:creationId xmlns:a16="http://schemas.microsoft.com/office/drawing/2014/main" id="{3EC1094B-630A-1D44-9DFC-9F15E13AF86B}"/>
              </a:ext>
            </a:extLst>
          </p:cNvPr>
          <p:cNvSpPr>
            <a:spLocks noGrp="1"/>
          </p:cNvSpPr>
          <p:nvPr>
            <p:ph type="subTitle" idx="1"/>
          </p:nvPr>
        </p:nvSpPr>
        <p:spPr>
          <a:xfrm>
            <a:off x="6585702" y="3602038"/>
            <a:ext cx="4082297" cy="1655762"/>
          </a:xfrm>
        </p:spPr>
        <p:txBody>
          <a:bodyPr>
            <a:normAutofit/>
          </a:bodyPr>
          <a:lstStyle/>
          <a:p>
            <a:r>
              <a:rPr lang="en-US" dirty="0"/>
              <a:t>By Diallo </a:t>
            </a:r>
            <a:r>
              <a:rPr lang="en-US" dirty="0" err="1"/>
              <a:t>williams</a:t>
            </a:r>
            <a:endParaRPr lang="en-US" dirty="0"/>
          </a:p>
        </p:txBody>
      </p:sp>
      <p:pic>
        <p:nvPicPr>
          <p:cNvPr id="5" name="Picture 4" descr="Sphere of mesh and nodes">
            <a:extLst>
              <a:ext uri="{FF2B5EF4-FFF2-40B4-BE49-F238E27FC236}">
                <a16:creationId xmlns:a16="http://schemas.microsoft.com/office/drawing/2014/main" id="{F5A2E9E7-16D7-4E4D-99BD-3F9EB4DA2486}"/>
              </a:ext>
            </a:extLst>
          </p:cNvPr>
          <p:cNvPicPr>
            <a:picLocks noChangeAspect="1"/>
          </p:cNvPicPr>
          <p:nvPr/>
        </p:nvPicPr>
        <p:blipFill rotWithShape="1">
          <a:blip r:embed="rId4"/>
          <a:srcRect l="32130" r="1142"/>
          <a:stretch/>
        </p:blipFill>
        <p:spPr>
          <a:xfrm>
            <a:off x="-5597" y="10"/>
            <a:ext cx="6101597" cy="6857990"/>
          </a:xfrm>
          <a:prstGeom prst="rect">
            <a:avLst/>
          </a:prstGeom>
        </p:spPr>
      </p:pic>
      <p:grpSp>
        <p:nvGrpSpPr>
          <p:cNvPr id="13" name="Group 12">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9" name="Group 68">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70"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397176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426E-F120-6242-A1C4-7824C1B1FDFA}"/>
              </a:ext>
            </a:extLst>
          </p:cNvPr>
          <p:cNvSpPr>
            <a:spLocks noGrp="1"/>
          </p:cNvSpPr>
          <p:nvPr>
            <p:ph type="title"/>
          </p:nvPr>
        </p:nvSpPr>
        <p:spPr/>
        <p:txBody>
          <a:bodyPr/>
          <a:lstStyle/>
          <a:p>
            <a:r>
              <a:rPr lang="en-US" dirty="0"/>
              <a:t>Uploading a file </a:t>
            </a:r>
          </a:p>
        </p:txBody>
      </p:sp>
      <p:sp>
        <p:nvSpPr>
          <p:cNvPr id="3" name="Content Placeholder 2">
            <a:extLst>
              <a:ext uri="{FF2B5EF4-FFF2-40B4-BE49-F238E27FC236}">
                <a16:creationId xmlns:a16="http://schemas.microsoft.com/office/drawing/2014/main" id="{0BA8FB78-9723-384C-AEC1-FA800B39738C}"/>
              </a:ext>
            </a:extLst>
          </p:cNvPr>
          <p:cNvSpPr>
            <a:spLocks noGrp="1"/>
          </p:cNvSpPr>
          <p:nvPr>
            <p:ph idx="1"/>
          </p:nvPr>
        </p:nvSpPr>
        <p:spPr/>
        <p:txBody>
          <a:bodyPr/>
          <a:lstStyle/>
          <a:p>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D123C677-15A8-CD44-9D39-DA231DEA7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2249487"/>
            <a:ext cx="9905998" cy="3541714"/>
          </a:xfrm>
          <a:prstGeom prst="rect">
            <a:avLst/>
          </a:prstGeom>
        </p:spPr>
      </p:pic>
    </p:spTree>
    <p:extLst>
      <p:ext uri="{BB962C8B-B14F-4D97-AF65-F5344CB8AC3E}">
        <p14:creationId xmlns:p14="http://schemas.microsoft.com/office/powerpoint/2010/main" val="6093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898D-B2A3-CF47-BDB1-E181EFAABEA9}"/>
              </a:ext>
            </a:extLst>
          </p:cNvPr>
          <p:cNvSpPr>
            <a:spLocks noGrp="1"/>
          </p:cNvSpPr>
          <p:nvPr>
            <p:ph type="title"/>
          </p:nvPr>
        </p:nvSpPr>
        <p:spPr/>
        <p:txBody>
          <a:bodyPr/>
          <a:lstStyle/>
          <a:p>
            <a:r>
              <a:rPr lang="en-US" dirty="0"/>
              <a:t>Changing permissions</a:t>
            </a:r>
          </a:p>
        </p:txBody>
      </p:sp>
      <p:sp>
        <p:nvSpPr>
          <p:cNvPr id="3" name="Content Placeholder 2">
            <a:extLst>
              <a:ext uri="{FF2B5EF4-FFF2-40B4-BE49-F238E27FC236}">
                <a16:creationId xmlns:a16="http://schemas.microsoft.com/office/drawing/2014/main" id="{B53B3F33-3DDE-3846-89C0-9A75EE25DEB0}"/>
              </a:ext>
            </a:extLst>
          </p:cNvPr>
          <p:cNvSpPr>
            <a:spLocks noGrp="1"/>
          </p:cNvSpPr>
          <p:nvPr>
            <p:ph idx="1"/>
          </p:nvPr>
        </p:nvSpPr>
        <p:spPr/>
        <p:txBody>
          <a:bodyPr/>
          <a:lstStyle/>
          <a:p>
            <a:endParaRPr lang="en-US"/>
          </a:p>
        </p:txBody>
      </p:sp>
      <p:pic>
        <p:nvPicPr>
          <p:cNvPr id="4" name="Content Placeholder 3" descr="Graphical user interface, application&#10;&#10;Description automatically generated">
            <a:extLst>
              <a:ext uri="{FF2B5EF4-FFF2-40B4-BE49-F238E27FC236}">
                <a16:creationId xmlns:a16="http://schemas.microsoft.com/office/drawing/2014/main" id="{D93E1262-EF9C-BE44-8E59-6AEC12DCA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661" y="1953603"/>
            <a:ext cx="10022613" cy="3966750"/>
          </a:xfrm>
          <a:prstGeom prst="rect">
            <a:avLst/>
          </a:prstGeom>
        </p:spPr>
      </p:pic>
    </p:spTree>
    <p:extLst>
      <p:ext uri="{BB962C8B-B14F-4D97-AF65-F5344CB8AC3E}">
        <p14:creationId xmlns:p14="http://schemas.microsoft.com/office/powerpoint/2010/main" val="295657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653F4BC4-7C6D-1D49-BDAD-BF4BF89F167C}"/>
              </a:ext>
            </a:extLst>
          </p:cNvPr>
          <p:cNvSpPr>
            <a:spLocks noGrp="1"/>
          </p:cNvSpPr>
          <p:nvPr>
            <p:ph type="title"/>
          </p:nvPr>
        </p:nvSpPr>
        <p:spPr>
          <a:xfrm>
            <a:off x="1141413" y="618518"/>
            <a:ext cx="9905998" cy="1478570"/>
          </a:xfrm>
        </p:spPr>
        <p:txBody>
          <a:bodyPr>
            <a:normAutofit/>
          </a:bodyPr>
          <a:lstStyle/>
          <a:p>
            <a:r>
              <a:rPr lang="en-US"/>
              <a:t>question</a:t>
            </a:r>
            <a:endParaRPr lang="en-US" dirty="0"/>
          </a:p>
        </p:txBody>
      </p:sp>
      <p:sp>
        <p:nvSpPr>
          <p:cNvPr id="82" name="Content Placeholder 2">
            <a:extLst>
              <a:ext uri="{FF2B5EF4-FFF2-40B4-BE49-F238E27FC236}">
                <a16:creationId xmlns:a16="http://schemas.microsoft.com/office/drawing/2014/main" id="{2168230D-857E-EB44-897C-C689191F96D9}"/>
              </a:ext>
            </a:extLst>
          </p:cNvPr>
          <p:cNvSpPr>
            <a:spLocks noGrp="1"/>
          </p:cNvSpPr>
          <p:nvPr>
            <p:ph idx="1"/>
          </p:nvPr>
        </p:nvSpPr>
        <p:spPr>
          <a:xfrm>
            <a:off x="1141412" y="2249487"/>
            <a:ext cx="9905999" cy="3541714"/>
          </a:xfrm>
        </p:spPr>
        <p:txBody>
          <a:bodyPr>
            <a:normAutofit/>
          </a:bodyPr>
          <a:lstStyle/>
          <a:p>
            <a:pPr>
              <a:lnSpc>
                <a:spcPct val="110000"/>
              </a:lnSpc>
            </a:pPr>
            <a:r>
              <a:rPr lang="en-US" sz="800"/>
              <a:t>What does the default encryption do? </a:t>
            </a:r>
          </a:p>
          <a:p>
            <a:pPr>
              <a:lnSpc>
                <a:spcPct val="110000"/>
              </a:lnSpc>
            </a:pPr>
            <a:endParaRPr lang="en-US" sz="800"/>
          </a:p>
          <a:p>
            <a:pPr>
              <a:lnSpc>
                <a:spcPct val="110000"/>
              </a:lnSpc>
            </a:pPr>
            <a:r>
              <a:rPr lang="en-US" sz="800"/>
              <a:t>Answer here: The Default Encryption allows “</a:t>
            </a:r>
            <a:r>
              <a:rPr lang="en-US" sz="800" i="1"/>
              <a:t>new objects to be encrypted when they are stored in the bucket. The objects are encrypted using server-side encryption with either Amazon s3-managed keys (SSE-S3) or AWS KMS keys stored in AWS Key Management Service (AWS KMS) (SSE-KMS).</a:t>
            </a:r>
          </a:p>
          <a:p>
            <a:pPr>
              <a:lnSpc>
                <a:spcPct val="110000"/>
              </a:lnSpc>
            </a:pPr>
            <a:r>
              <a:rPr lang="en-US" sz="800" i="1"/>
              <a:t>You can also enable s# Bucket Keys to decrease request traffic from Amazon S3 to AWS Key Management Service (AWS KMS) and reduce the cost of encryption.”</a:t>
            </a:r>
          </a:p>
          <a:p>
            <a:pPr>
              <a:lnSpc>
                <a:spcPct val="110000"/>
              </a:lnSpc>
            </a:pPr>
            <a:endParaRPr lang="en-US" sz="800"/>
          </a:p>
          <a:p>
            <a:pPr>
              <a:lnSpc>
                <a:spcPct val="110000"/>
              </a:lnSpc>
            </a:pPr>
            <a:endParaRPr lang="en-US" sz="800"/>
          </a:p>
          <a:p>
            <a:pPr>
              <a:lnSpc>
                <a:spcPct val="110000"/>
              </a:lnSpc>
            </a:pPr>
            <a:endParaRPr lang="en-US" sz="800"/>
          </a:p>
          <a:p>
            <a:pPr>
              <a:lnSpc>
                <a:spcPct val="110000"/>
              </a:lnSpc>
            </a:pPr>
            <a:endParaRPr lang="en-US" sz="800"/>
          </a:p>
          <a:p>
            <a:pPr>
              <a:lnSpc>
                <a:spcPct val="110000"/>
              </a:lnSpc>
            </a:pPr>
            <a:endParaRPr lang="en-US" sz="800"/>
          </a:p>
          <a:p>
            <a:pPr>
              <a:lnSpc>
                <a:spcPct val="110000"/>
              </a:lnSpc>
            </a:pPr>
            <a:endParaRPr lang="en-US" sz="800"/>
          </a:p>
          <a:p>
            <a:pPr>
              <a:lnSpc>
                <a:spcPct val="110000"/>
              </a:lnSpc>
            </a:pPr>
            <a:endParaRPr lang="en-US" sz="800"/>
          </a:p>
          <a:p>
            <a:pPr>
              <a:lnSpc>
                <a:spcPct val="110000"/>
              </a:lnSpc>
            </a:pPr>
            <a:r>
              <a:rPr lang="en-US" sz="800"/>
              <a:t>References:</a:t>
            </a:r>
          </a:p>
          <a:p>
            <a:pPr>
              <a:lnSpc>
                <a:spcPct val="110000"/>
              </a:lnSpc>
            </a:pPr>
            <a:r>
              <a:rPr lang="en-US" sz="800"/>
              <a:t>1.</a:t>
            </a:r>
            <a:r>
              <a:rPr lang="en-US" sz="800">
                <a:hlinkClick r:id="rId2"/>
              </a:rPr>
              <a:t>https://aws.amazon.com/kms/faqs/</a:t>
            </a:r>
            <a:endParaRPr lang="en-US" sz="800"/>
          </a:p>
          <a:p>
            <a:pPr>
              <a:lnSpc>
                <a:spcPct val="110000"/>
              </a:lnSpc>
            </a:pPr>
            <a:endParaRPr lang="en-US" sz="800"/>
          </a:p>
          <a:p>
            <a:pPr>
              <a:lnSpc>
                <a:spcPct val="110000"/>
              </a:lnSpc>
            </a:pPr>
            <a:endParaRPr lang="en-US" sz="800"/>
          </a:p>
          <a:p>
            <a:pPr>
              <a:lnSpc>
                <a:spcPct val="110000"/>
              </a:lnSpc>
            </a:pPr>
            <a:endParaRPr lang="en-US" sz="800"/>
          </a:p>
        </p:txBody>
      </p:sp>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458122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52075-CE43-F046-8087-C2150FD114DD}"/>
              </a:ext>
            </a:extLst>
          </p:cNvPr>
          <p:cNvSpPr>
            <a:spLocks noGrp="1"/>
          </p:cNvSpPr>
          <p:nvPr>
            <p:ph type="title"/>
          </p:nvPr>
        </p:nvSpPr>
        <p:spPr/>
        <p:txBody>
          <a:bodyPr/>
          <a:lstStyle/>
          <a:p>
            <a:r>
              <a:rPr lang="en-US" dirty="0">
                <a:solidFill>
                  <a:schemeClr val="dk1"/>
                </a:solidFill>
              </a:rPr>
              <a:t>Launching an EC2 instance</a:t>
            </a:r>
            <a:br>
              <a:rPr lang="en-US" dirty="0"/>
            </a:br>
            <a:endParaRPr lang="en-US" dirty="0"/>
          </a:p>
        </p:txBody>
      </p:sp>
      <p:sp>
        <p:nvSpPr>
          <p:cNvPr id="3" name="Content Placeholder 2">
            <a:extLst>
              <a:ext uri="{FF2B5EF4-FFF2-40B4-BE49-F238E27FC236}">
                <a16:creationId xmlns:a16="http://schemas.microsoft.com/office/drawing/2014/main" id="{80C59490-E91C-9943-980F-F8A0E292E936}"/>
              </a:ext>
            </a:extLst>
          </p:cNvPr>
          <p:cNvSpPr>
            <a:spLocks noGrp="1"/>
          </p:cNvSpPr>
          <p:nvPr>
            <p:ph idx="1"/>
          </p:nvPr>
        </p:nvSpPr>
        <p:spPr/>
        <p:txBody>
          <a:bodyPr/>
          <a:lstStyle/>
          <a:p>
            <a:endParaRPr lang="en-US" dirty="0"/>
          </a:p>
        </p:txBody>
      </p:sp>
      <p:pic>
        <p:nvPicPr>
          <p:cNvPr id="4" name="Content Placeholder 3" descr="Graphical user interface, text&#10;&#10;Description automatically generated">
            <a:extLst>
              <a:ext uri="{FF2B5EF4-FFF2-40B4-BE49-F238E27FC236}">
                <a16:creationId xmlns:a16="http://schemas.microsoft.com/office/drawing/2014/main" id="{AA158BCC-E673-CC47-B668-A0D3393CC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1" y="2249487"/>
            <a:ext cx="9905997" cy="3541714"/>
          </a:xfrm>
          <a:prstGeom prst="rect">
            <a:avLst/>
          </a:prstGeom>
        </p:spPr>
      </p:pic>
    </p:spTree>
    <p:extLst>
      <p:ext uri="{BB962C8B-B14F-4D97-AF65-F5344CB8AC3E}">
        <p14:creationId xmlns:p14="http://schemas.microsoft.com/office/powerpoint/2010/main" val="191857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C790-E9AB-544C-8440-135EF01EFF06}"/>
              </a:ext>
            </a:extLst>
          </p:cNvPr>
          <p:cNvSpPr>
            <a:spLocks noGrp="1"/>
          </p:cNvSpPr>
          <p:nvPr>
            <p:ph type="title"/>
          </p:nvPr>
        </p:nvSpPr>
        <p:spPr/>
        <p:txBody>
          <a:bodyPr>
            <a:normAutofit fontScale="90000"/>
          </a:bodyPr>
          <a:lstStyle/>
          <a:p>
            <a:r>
              <a:rPr lang="en-US" dirty="0">
                <a:solidFill>
                  <a:schemeClr val="dk1"/>
                </a:solidFill>
              </a:rPr>
              <a:t>Setting up SNS notification and subscription</a:t>
            </a:r>
            <a:br>
              <a:rPr lang="en-US" dirty="0"/>
            </a:br>
            <a:endParaRPr lang="en-US" dirty="0"/>
          </a:p>
        </p:txBody>
      </p:sp>
      <p:sp>
        <p:nvSpPr>
          <p:cNvPr id="3" name="Content Placeholder 2">
            <a:extLst>
              <a:ext uri="{FF2B5EF4-FFF2-40B4-BE49-F238E27FC236}">
                <a16:creationId xmlns:a16="http://schemas.microsoft.com/office/drawing/2014/main" id="{76284EC2-CD37-7A4B-8230-9987492BAE36}"/>
              </a:ext>
            </a:extLst>
          </p:cNvPr>
          <p:cNvSpPr>
            <a:spLocks noGrp="1"/>
          </p:cNvSpPr>
          <p:nvPr>
            <p:ph idx="1"/>
          </p:nvPr>
        </p:nvSpPr>
        <p:spPr/>
        <p:txBody>
          <a:bodyPr/>
          <a:lstStyle/>
          <a:p>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59BD76E7-54A0-7246-BA18-64EE3459D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1" y="1769562"/>
            <a:ext cx="9905997" cy="4021639"/>
          </a:xfrm>
          <a:prstGeom prst="rect">
            <a:avLst/>
          </a:prstGeom>
        </p:spPr>
      </p:pic>
    </p:spTree>
    <p:extLst>
      <p:ext uri="{BB962C8B-B14F-4D97-AF65-F5344CB8AC3E}">
        <p14:creationId xmlns:p14="http://schemas.microsoft.com/office/powerpoint/2010/main" val="2809738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E3DD-C097-E04E-81AF-8CA789C7E0F5}"/>
              </a:ext>
            </a:extLst>
          </p:cNvPr>
          <p:cNvSpPr>
            <a:spLocks noGrp="1"/>
          </p:cNvSpPr>
          <p:nvPr>
            <p:ph type="title"/>
          </p:nvPr>
        </p:nvSpPr>
        <p:spPr/>
        <p:txBody>
          <a:bodyPr/>
          <a:lstStyle/>
          <a:p>
            <a:r>
              <a:rPr lang="en-US" dirty="0">
                <a:solidFill>
                  <a:schemeClr val="dk1"/>
                </a:solidFill>
              </a:rPr>
              <a:t>Setting up a CloudWatch alarm</a:t>
            </a:r>
            <a:br>
              <a:rPr lang="en-US" dirty="0"/>
            </a:br>
            <a:endParaRPr lang="en-US" dirty="0"/>
          </a:p>
        </p:txBody>
      </p:sp>
      <p:sp>
        <p:nvSpPr>
          <p:cNvPr id="3" name="Content Placeholder 2">
            <a:extLst>
              <a:ext uri="{FF2B5EF4-FFF2-40B4-BE49-F238E27FC236}">
                <a16:creationId xmlns:a16="http://schemas.microsoft.com/office/drawing/2014/main" id="{732140AB-6003-794D-9F6E-318FDFC5F339}"/>
              </a:ext>
            </a:extLst>
          </p:cNvPr>
          <p:cNvSpPr>
            <a:spLocks noGrp="1"/>
          </p:cNvSpPr>
          <p:nvPr>
            <p:ph idx="1"/>
          </p:nvPr>
        </p:nvSpPr>
        <p:spPr/>
        <p:txBody>
          <a:bodyPr/>
          <a:lstStyle/>
          <a:p>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8C82256E-C7F1-AF41-BCEB-8866CFA5C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1" y="2249487"/>
            <a:ext cx="9905997" cy="3541714"/>
          </a:xfrm>
          <a:prstGeom prst="rect">
            <a:avLst/>
          </a:prstGeom>
        </p:spPr>
      </p:pic>
    </p:spTree>
    <p:extLst>
      <p:ext uri="{BB962C8B-B14F-4D97-AF65-F5344CB8AC3E}">
        <p14:creationId xmlns:p14="http://schemas.microsoft.com/office/powerpoint/2010/main" val="129717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DCFB3BF1-DEE1-2B44-98AD-00AC8286CC88}"/>
              </a:ext>
            </a:extLst>
          </p:cNvPr>
          <p:cNvSpPr>
            <a:spLocks noGrp="1"/>
          </p:cNvSpPr>
          <p:nvPr>
            <p:ph type="title"/>
          </p:nvPr>
        </p:nvSpPr>
        <p:spPr>
          <a:xfrm>
            <a:off x="7962519" y="618518"/>
            <a:ext cx="3084891" cy="1478570"/>
          </a:xfrm>
        </p:spPr>
        <p:txBody>
          <a:bodyPr>
            <a:normAutofit/>
          </a:bodyPr>
          <a:lstStyle/>
          <a:p>
            <a:r>
              <a:rPr lang="en-US" sz="2500" dirty="0"/>
              <a:t>The end </a:t>
            </a:r>
          </a:p>
        </p:txBody>
      </p:sp>
      <p:pic>
        <p:nvPicPr>
          <p:cNvPr id="5" name="Picture 4" descr="Abstract background of data">
            <a:extLst>
              <a:ext uri="{FF2B5EF4-FFF2-40B4-BE49-F238E27FC236}">
                <a16:creationId xmlns:a16="http://schemas.microsoft.com/office/drawing/2014/main" id="{53BAB4EF-4C1F-446D-8589-EC6FB4846B6B}"/>
              </a:ext>
            </a:extLst>
          </p:cNvPr>
          <p:cNvPicPr>
            <a:picLocks noChangeAspect="1"/>
          </p:cNvPicPr>
          <p:nvPr/>
        </p:nvPicPr>
        <p:blipFill rotWithShape="1">
          <a:blip r:embed="rId4"/>
          <a:srcRect l="14793" r="23211"/>
          <a:stretch/>
        </p:blipFill>
        <p:spPr>
          <a:xfrm>
            <a:off x="-5597" y="10"/>
            <a:ext cx="7558541" cy="6857990"/>
          </a:xfrm>
          <a:prstGeom prst="rect">
            <a:avLst/>
          </a:prstGeom>
        </p:spPr>
      </p:pic>
      <p:grpSp>
        <p:nvGrpSpPr>
          <p:cNvPr id="13" name="Group 12">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16">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41">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53">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pic>
        <p:nvPicPr>
          <p:cNvPr id="6" name="Content Placeholder 5" descr="A picture containing sky, light, wire, laser&#10;&#10;Description automatically generated">
            <a:extLst>
              <a:ext uri="{FF2B5EF4-FFF2-40B4-BE49-F238E27FC236}">
                <a16:creationId xmlns:a16="http://schemas.microsoft.com/office/drawing/2014/main" id="{9A531850-4272-5240-B02C-D482F58A88AA}"/>
              </a:ext>
            </a:extLst>
          </p:cNvPr>
          <p:cNvPicPr>
            <a:picLocks noGrp="1" noChangeAspect="1"/>
          </p:cNvPicPr>
          <p:nvPr>
            <p:ph idx="1"/>
          </p:nvPr>
        </p:nvPicPr>
        <p:blipFill>
          <a:blip r:embed="rId5">
            <a:extLst>
              <a:ext uri="{837473B0-CC2E-450A-ABE3-18F120FF3D39}">
                <a1611:picAttrSrcUrl xmlns:a1611="http://schemas.microsoft.com/office/drawing/2016/11/main" r:id="rId6"/>
              </a:ext>
            </a:extLst>
          </a:blip>
          <a:stretch>
            <a:fillRect/>
          </a:stretch>
        </p:blipFill>
        <p:spPr>
          <a:xfrm>
            <a:off x="7605331" y="1744663"/>
            <a:ext cx="4305681" cy="3046809"/>
          </a:xfrm>
        </p:spPr>
      </p:pic>
      <p:sp>
        <p:nvSpPr>
          <p:cNvPr id="7" name="TextBox 6">
            <a:extLst>
              <a:ext uri="{FF2B5EF4-FFF2-40B4-BE49-F238E27FC236}">
                <a16:creationId xmlns:a16="http://schemas.microsoft.com/office/drawing/2014/main" id="{C10F2B4E-2BEC-5746-9FDF-6872B710DB3C}"/>
              </a:ext>
            </a:extLst>
          </p:cNvPr>
          <p:cNvSpPr txBox="1"/>
          <p:nvPr/>
        </p:nvSpPr>
        <p:spPr>
          <a:xfrm>
            <a:off x="7605331" y="4791472"/>
            <a:ext cx="4305681" cy="230832"/>
          </a:xfrm>
          <a:prstGeom prst="rect">
            <a:avLst/>
          </a:prstGeom>
          <a:noFill/>
        </p:spPr>
        <p:txBody>
          <a:bodyPr wrap="square" rtlCol="0">
            <a:spAutoFit/>
          </a:bodyPr>
          <a:lstStyle/>
          <a:p>
            <a:r>
              <a:rPr lang="en-US" sz="900">
                <a:hlinkClick r:id="rId6" tooltip="https://urbanempire.gamepedia.com/Cloud_computing"/>
              </a:rPr>
              <a:t>This Photo</a:t>
            </a:r>
            <a:r>
              <a:rPr lang="en-US" sz="900"/>
              <a:t> by Unknown Author is licensed under </a:t>
            </a:r>
            <a:r>
              <a:rPr lang="en-US" sz="900">
                <a:hlinkClick r:id="rId7" tooltip="https://creativecommons.org/licenses/by-nc-sa/3.0/"/>
              </a:rPr>
              <a:t>CC BY-SA-NC</a:t>
            </a:r>
            <a:endParaRPr lang="en-US" sz="900"/>
          </a:p>
        </p:txBody>
      </p:sp>
    </p:spTree>
    <p:extLst>
      <p:ext uri="{BB962C8B-B14F-4D97-AF65-F5344CB8AC3E}">
        <p14:creationId xmlns:p14="http://schemas.microsoft.com/office/powerpoint/2010/main" val="496547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3" name="Group 9">
            <a:extLst>
              <a:ext uri="{FF2B5EF4-FFF2-40B4-BE49-F238E27FC236}">
                <a16:creationId xmlns:a16="http://schemas.microsoft.com/office/drawing/2014/main" id="{2C113195-43EA-4B6A-B281-C0458D9263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27DEAF6E-67FE-4877-B38B-0F2BF7857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60C980E-E723-46CF-9296-C7BBA4DB83C8}"/>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98D36904-1712-4C81-B063-66E1D4777F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40302"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BEA28722-E2AF-4D8D-9E59-65B94630A3D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 name="Freeform 6">
              <a:extLst>
                <a:ext uri="{FF2B5EF4-FFF2-40B4-BE49-F238E27FC236}">
                  <a16:creationId xmlns:a16="http://schemas.microsoft.com/office/drawing/2014/main" id="{A279E077-7DAF-4B93-BE2C-98F6B13A11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7">
              <a:extLst>
                <a:ext uri="{FF2B5EF4-FFF2-40B4-BE49-F238E27FC236}">
                  <a16:creationId xmlns:a16="http://schemas.microsoft.com/office/drawing/2014/main" id="{E78603D6-020D-4269-95E5-2E17499DA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Rectangle 8">
              <a:extLst>
                <a:ext uri="{FF2B5EF4-FFF2-40B4-BE49-F238E27FC236}">
                  <a16:creationId xmlns:a16="http://schemas.microsoft.com/office/drawing/2014/main" id="{CE9500AA-AB8C-4023-967A-11555F0F48C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 name="Freeform 9">
              <a:extLst>
                <a:ext uri="{FF2B5EF4-FFF2-40B4-BE49-F238E27FC236}">
                  <a16:creationId xmlns:a16="http://schemas.microsoft.com/office/drawing/2014/main" id="{1B716630-BD94-436E-9E9C-5D534092DF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0">
              <a:extLst>
                <a:ext uri="{FF2B5EF4-FFF2-40B4-BE49-F238E27FC236}">
                  <a16:creationId xmlns:a16="http://schemas.microsoft.com/office/drawing/2014/main" id="{4CE6FCD2-8177-4A45-88ED-A2B986102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1">
              <a:extLst>
                <a:ext uri="{FF2B5EF4-FFF2-40B4-BE49-F238E27FC236}">
                  <a16:creationId xmlns:a16="http://schemas.microsoft.com/office/drawing/2014/main" id="{E32BEED2-100A-48B2-B552-07B54EEC4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2">
              <a:extLst>
                <a:ext uri="{FF2B5EF4-FFF2-40B4-BE49-F238E27FC236}">
                  <a16:creationId xmlns:a16="http://schemas.microsoft.com/office/drawing/2014/main" id="{839DB29D-A8C6-484A-A747-14733D5B3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3">
              <a:extLst>
                <a:ext uri="{FF2B5EF4-FFF2-40B4-BE49-F238E27FC236}">
                  <a16:creationId xmlns:a16="http://schemas.microsoft.com/office/drawing/2014/main" id="{B1A468B2-ABD1-447D-89DC-7A9CFBBCB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4">
              <a:extLst>
                <a:ext uri="{FF2B5EF4-FFF2-40B4-BE49-F238E27FC236}">
                  <a16:creationId xmlns:a16="http://schemas.microsoft.com/office/drawing/2014/main" id="{219C1A45-C8B0-48AE-B5A9-A1B40B43B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5">
              <a:extLst>
                <a:ext uri="{FF2B5EF4-FFF2-40B4-BE49-F238E27FC236}">
                  <a16:creationId xmlns:a16="http://schemas.microsoft.com/office/drawing/2014/main" id="{F2910D68-E982-47F7-A53C-ABA0CB34F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6">
              <a:extLst>
                <a:ext uri="{FF2B5EF4-FFF2-40B4-BE49-F238E27FC236}">
                  <a16:creationId xmlns:a16="http://schemas.microsoft.com/office/drawing/2014/main" id="{C4B84BAD-BCB3-4BF2-8A3C-3391BF4AB6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7">
              <a:extLst>
                <a:ext uri="{FF2B5EF4-FFF2-40B4-BE49-F238E27FC236}">
                  <a16:creationId xmlns:a16="http://schemas.microsoft.com/office/drawing/2014/main" id="{522D8CE7-E27B-4BAE-962D-AAC0D66E4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8">
              <a:extLst>
                <a:ext uri="{FF2B5EF4-FFF2-40B4-BE49-F238E27FC236}">
                  <a16:creationId xmlns:a16="http://schemas.microsoft.com/office/drawing/2014/main" id="{1042B4B5-2D6F-405A-A112-D5F96027E9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9">
              <a:extLst>
                <a:ext uri="{FF2B5EF4-FFF2-40B4-BE49-F238E27FC236}">
                  <a16:creationId xmlns:a16="http://schemas.microsoft.com/office/drawing/2014/main" id="{199F606E-DC72-4CAF-AFF2-58FA0121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0">
              <a:extLst>
                <a:ext uri="{FF2B5EF4-FFF2-40B4-BE49-F238E27FC236}">
                  <a16:creationId xmlns:a16="http://schemas.microsoft.com/office/drawing/2014/main" id="{C949CB30-1690-4B14-954A-4FA9637CEF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1">
              <a:extLst>
                <a:ext uri="{FF2B5EF4-FFF2-40B4-BE49-F238E27FC236}">
                  <a16:creationId xmlns:a16="http://schemas.microsoft.com/office/drawing/2014/main" id="{84EE3B4E-AE37-4F27-B6AC-FF20B9BE3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2">
              <a:extLst>
                <a:ext uri="{FF2B5EF4-FFF2-40B4-BE49-F238E27FC236}">
                  <a16:creationId xmlns:a16="http://schemas.microsoft.com/office/drawing/2014/main" id="{798942D8-2074-4A7F-AD65-7564D8C3B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3">
              <a:extLst>
                <a:ext uri="{FF2B5EF4-FFF2-40B4-BE49-F238E27FC236}">
                  <a16:creationId xmlns:a16="http://schemas.microsoft.com/office/drawing/2014/main" id="{D4324684-C1DE-4AF8-B17D-917AD23FE6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4">
              <a:extLst>
                <a:ext uri="{FF2B5EF4-FFF2-40B4-BE49-F238E27FC236}">
                  <a16:creationId xmlns:a16="http://schemas.microsoft.com/office/drawing/2014/main" id="{A4C18B6C-86CE-40F9-919C-9490AD3E3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5">
              <a:extLst>
                <a:ext uri="{FF2B5EF4-FFF2-40B4-BE49-F238E27FC236}">
                  <a16:creationId xmlns:a16="http://schemas.microsoft.com/office/drawing/2014/main" id="{72DB2464-DEE2-4EB2-9FB2-46768EE68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6">
              <a:extLst>
                <a:ext uri="{FF2B5EF4-FFF2-40B4-BE49-F238E27FC236}">
                  <a16:creationId xmlns:a16="http://schemas.microsoft.com/office/drawing/2014/main" id="{56E24DAD-4831-4565-ACE0-E7FDBC6542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7">
              <a:extLst>
                <a:ext uri="{FF2B5EF4-FFF2-40B4-BE49-F238E27FC236}">
                  <a16:creationId xmlns:a16="http://schemas.microsoft.com/office/drawing/2014/main" id="{ADB70D91-E74C-433F-9BCD-587B93561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8">
              <a:extLst>
                <a:ext uri="{FF2B5EF4-FFF2-40B4-BE49-F238E27FC236}">
                  <a16:creationId xmlns:a16="http://schemas.microsoft.com/office/drawing/2014/main" id="{E982042F-EEF5-49A7-87B3-43F929699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9">
              <a:extLst>
                <a:ext uri="{FF2B5EF4-FFF2-40B4-BE49-F238E27FC236}">
                  <a16:creationId xmlns:a16="http://schemas.microsoft.com/office/drawing/2014/main" id="{54806968-8087-4915-B489-2BE793DD2A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0">
              <a:extLst>
                <a:ext uri="{FF2B5EF4-FFF2-40B4-BE49-F238E27FC236}">
                  <a16:creationId xmlns:a16="http://schemas.microsoft.com/office/drawing/2014/main" id="{A937487D-58AA-4E9D-966F-85938FA868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1">
              <a:extLst>
                <a:ext uri="{FF2B5EF4-FFF2-40B4-BE49-F238E27FC236}">
                  <a16:creationId xmlns:a16="http://schemas.microsoft.com/office/drawing/2014/main" id="{FDA6755A-0790-476D-86D7-F95215FAD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2">
              <a:extLst>
                <a:ext uri="{FF2B5EF4-FFF2-40B4-BE49-F238E27FC236}">
                  <a16:creationId xmlns:a16="http://schemas.microsoft.com/office/drawing/2014/main" id="{A951E2B3-F005-4EDC-B890-F93D63F120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Rectangle 33">
              <a:extLst>
                <a:ext uri="{FF2B5EF4-FFF2-40B4-BE49-F238E27FC236}">
                  <a16:creationId xmlns:a16="http://schemas.microsoft.com/office/drawing/2014/main" id="{466F4EF3-7ED2-4EC7-8F76-4AD87CD1E5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4" name="Freeform 34">
              <a:extLst>
                <a:ext uri="{FF2B5EF4-FFF2-40B4-BE49-F238E27FC236}">
                  <a16:creationId xmlns:a16="http://schemas.microsoft.com/office/drawing/2014/main" id="{521BF1A3-D416-49F9-A1D2-4C7B3218B5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F6C16CF8-3F09-4C17-94A6-42BCABB669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B667C1A8-CDB1-4FD0-A3F6-0E035C7CA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0B2B73AB-248E-49DB-8ED2-3FCB0A0D89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8411F083-5CD4-4569-BA08-059B5CA9A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F78C2C2-8584-4B3B-9AF8-E7FF368FA7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40934674-5C07-4146-B556-4A271D9968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41">
              <a:extLst>
                <a:ext uri="{FF2B5EF4-FFF2-40B4-BE49-F238E27FC236}">
                  <a16:creationId xmlns:a16="http://schemas.microsoft.com/office/drawing/2014/main" id="{D970276A-A310-41DB-B917-D7D346566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42">
              <a:extLst>
                <a:ext uri="{FF2B5EF4-FFF2-40B4-BE49-F238E27FC236}">
                  <a16:creationId xmlns:a16="http://schemas.microsoft.com/office/drawing/2014/main" id="{EEEC747F-78C5-4212-8ACE-BB4B7D2480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3">
              <a:extLst>
                <a:ext uri="{FF2B5EF4-FFF2-40B4-BE49-F238E27FC236}">
                  <a16:creationId xmlns:a16="http://schemas.microsoft.com/office/drawing/2014/main" id="{821AE83F-022D-41AF-A219-992ACE1E00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4">
              <a:extLst>
                <a:ext uri="{FF2B5EF4-FFF2-40B4-BE49-F238E27FC236}">
                  <a16:creationId xmlns:a16="http://schemas.microsoft.com/office/drawing/2014/main" id="{EF049934-C636-4279-91F0-ED3121923E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Rectangle 45">
              <a:extLst>
                <a:ext uri="{FF2B5EF4-FFF2-40B4-BE49-F238E27FC236}">
                  <a16:creationId xmlns:a16="http://schemas.microsoft.com/office/drawing/2014/main" id="{8588DF1D-2DD2-499F-9384-29C92277FA9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6" name="Freeform 46">
              <a:extLst>
                <a:ext uri="{FF2B5EF4-FFF2-40B4-BE49-F238E27FC236}">
                  <a16:creationId xmlns:a16="http://schemas.microsoft.com/office/drawing/2014/main" id="{DF555F2B-5E3D-438F-89A8-EABA91A72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47">
              <a:extLst>
                <a:ext uri="{FF2B5EF4-FFF2-40B4-BE49-F238E27FC236}">
                  <a16:creationId xmlns:a16="http://schemas.microsoft.com/office/drawing/2014/main" id="{006B22A5-B971-42EE-9141-E65B4EF26B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48">
              <a:extLst>
                <a:ext uri="{FF2B5EF4-FFF2-40B4-BE49-F238E27FC236}">
                  <a16:creationId xmlns:a16="http://schemas.microsoft.com/office/drawing/2014/main" id="{3AA529FD-59E0-4B70-94C1-D0541A63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49">
              <a:extLst>
                <a:ext uri="{FF2B5EF4-FFF2-40B4-BE49-F238E27FC236}">
                  <a16:creationId xmlns:a16="http://schemas.microsoft.com/office/drawing/2014/main" id="{ABAFA9C1-3649-4F7F-81D0-69DF79195A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0">
              <a:extLst>
                <a:ext uri="{FF2B5EF4-FFF2-40B4-BE49-F238E27FC236}">
                  <a16:creationId xmlns:a16="http://schemas.microsoft.com/office/drawing/2014/main" id="{D3CCFACE-F8B9-45E4-8F31-797E1C677E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1">
              <a:extLst>
                <a:ext uri="{FF2B5EF4-FFF2-40B4-BE49-F238E27FC236}">
                  <a16:creationId xmlns:a16="http://schemas.microsoft.com/office/drawing/2014/main" id="{D9F7B9DB-1C45-4CD5-A025-F49F84F12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2">
              <a:extLst>
                <a:ext uri="{FF2B5EF4-FFF2-40B4-BE49-F238E27FC236}">
                  <a16:creationId xmlns:a16="http://schemas.microsoft.com/office/drawing/2014/main" id="{3E76F16C-AE46-486F-B365-837F8E2AD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3">
              <a:extLst>
                <a:ext uri="{FF2B5EF4-FFF2-40B4-BE49-F238E27FC236}">
                  <a16:creationId xmlns:a16="http://schemas.microsoft.com/office/drawing/2014/main" id="{1B26D62F-5620-4D58-B99D-D4149B7D2D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4">
              <a:extLst>
                <a:ext uri="{FF2B5EF4-FFF2-40B4-BE49-F238E27FC236}">
                  <a16:creationId xmlns:a16="http://schemas.microsoft.com/office/drawing/2014/main" id="{D7E1F06E-43A3-4960-A8A9-5B5FF2D1E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55">
              <a:extLst>
                <a:ext uri="{FF2B5EF4-FFF2-40B4-BE49-F238E27FC236}">
                  <a16:creationId xmlns:a16="http://schemas.microsoft.com/office/drawing/2014/main" id="{67976099-4433-463C-A8CB-2B2E9522B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56">
              <a:extLst>
                <a:ext uri="{FF2B5EF4-FFF2-40B4-BE49-F238E27FC236}">
                  <a16:creationId xmlns:a16="http://schemas.microsoft.com/office/drawing/2014/main" id="{48D4F79B-7C11-4960-8519-A1987A346D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57">
              <a:extLst>
                <a:ext uri="{FF2B5EF4-FFF2-40B4-BE49-F238E27FC236}">
                  <a16:creationId xmlns:a16="http://schemas.microsoft.com/office/drawing/2014/main" id="{701CA4FF-5ECD-40A8-8795-F72A2EF6F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58">
              <a:extLst>
                <a:ext uri="{FF2B5EF4-FFF2-40B4-BE49-F238E27FC236}">
                  <a16:creationId xmlns:a16="http://schemas.microsoft.com/office/drawing/2014/main" id="{7593ABCC-9855-4EB5-9344-0FA5E1F20F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ECD1D79-E1D3-1D40-AC5D-70DB055AE287}"/>
              </a:ext>
            </a:extLst>
          </p:cNvPr>
          <p:cNvSpPr>
            <a:spLocks noGrp="1"/>
          </p:cNvSpPr>
          <p:nvPr>
            <p:ph type="title"/>
          </p:nvPr>
        </p:nvSpPr>
        <p:spPr>
          <a:xfrm>
            <a:off x="6945353" y="618518"/>
            <a:ext cx="4413736" cy="1478570"/>
          </a:xfrm>
        </p:spPr>
        <p:txBody>
          <a:bodyPr>
            <a:normAutofit/>
          </a:bodyPr>
          <a:lstStyle/>
          <a:p>
            <a:r>
              <a:rPr lang="en-US" sz="3300"/>
              <a:t>Launching an EC2 instance</a:t>
            </a:r>
            <a:br>
              <a:rPr lang="en-US" sz="3300"/>
            </a:br>
            <a:endParaRPr lang="en-US" sz="3300"/>
          </a:p>
        </p:txBody>
      </p:sp>
      <p:pic>
        <p:nvPicPr>
          <p:cNvPr id="4" name="Content Placeholder 3" descr="A screenshot of a computer&#10;&#10;Description automatically generated">
            <a:extLst>
              <a:ext uri="{FF2B5EF4-FFF2-40B4-BE49-F238E27FC236}">
                <a16:creationId xmlns:a16="http://schemas.microsoft.com/office/drawing/2014/main" id="{69458429-B8E3-354B-B440-DB47ABC6E89B}"/>
              </a:ext>
            </a:extLst>
          </p:cNvPr>
          <p:cNvPicPr>
            <a:picLocks noChangeAspect="1"/>
          </p:cNvPicPr>
          <p:nvPr/>
        </p:nvPicPr>
        <p:blipFill rotWithShape="1">
          <a:blip r:embed="rId4">
            <a:extLst>
              <a:ext uri="{28A0092B-C50C-407E-A947-70E740481C1C}">
                <a14:useLocalDpi xmlns:a14="http://schemas.microsoft.com/office/drawing/2010/main" val="0"/>
              </a:ext>
            </a:extLst>
          </a:blip>
          <a:srcRect t="1882"/>
          <a:stretch/>
        </p:blipFill>
        <p:spPr>
          <a:xfrm>
            <a:off x="-130176" y="403224"/>
            <a:ext cx="6101597" cy="3427413"/>
          </a:xfrm>
          <a:custGeom>
            <a:avLst/>
            <a:gdLst/>
            <a:ahLst/>
            <a:cxnLst/>
            <a:rect l="l" t="t" r="r" b="b"/>
            <a:pathLst>
              <a:path w="6101597" h="3427413">
                <a:moveTo>
                  <a:pt x="0" y="0"/>
                </a:moveTo>
                <a:lnTo>
                  <a:pt x="6101597" y="0"/>
                </a:lnTo>
                <a:lnTo>
                  <a:pt x="6101597" y="3427413"/>
                </a:lnTo>
                <a:lnTo>
                  <a:pt x="0" y="3427413"/>
                </a:lnTo>
                <a:close/>
              </a:path>
            </a:pathLst>
          </a:custGeom>
        </p:spPr>
      </p:pic>
      <p:pic>
        <p:nvPicPr>
          <p:cNvPr id="5" name="Picture 4" descr="Graphical user interface, text, application, Word&#10;&#10;Description automatically generated">
            <a:extLst>
              <a:ext uri="{FF2B5EF4-FFF2-40B4-BE49-F238E27FC236}">
                <a16:creationId xmlns:a16="http://schemas.microsoft.com/office/drawing/2014/main" id="{28071F50-2AAD-3A46-9D59-B21B2EF8D899}"/>
              </a:ext>
            </a:extLst>
          </p:cNvPr>
          <p:cNvPicPr>
            <a:picLocks noChangeAspect="1"/>
          </p:cNvPicPr>
          <p:nvPr/>
        </p:nvPicPr>
        <p:blipFill rotWithShape="1">
          <a:blip r:embed="rId5">
            <a:extLst>
              <a:ext uri="{28A0092B-C50C-407E-A947-70E740481C1C}">
                <a14:useLocalDpi xmlns:a14="http://schemas.microsoft.com/office/drawing/2010/main" val="0"/>
              </a:ext>
            </a:extLst>
          </a:blip>
          <a:srcRect b="926"/>
          <a:stretch/>
        </p:blipFill>
        <p:spPr>
          <a:xfrm>
            <a:off x="6302904" y="2278063"/>
            <a:ext cx="5881157" cy="3430587"/>
          </a:xfrm>
          <a:custGeom>
            <a:avLst/>
            <a:gdLst/>
            <a:ahLst/>
            <a:cxnLst/>
            <a:rect l="l" t="t" r="r" b="b"/>
            <a:pathLst>
              <a:path w="6101597" h="3430587">
                <a:moveTo>
                  <a:pt x="0" y="0"/>
                </a:moveTo>
                <a:lnTo>
                  <a:pt x="6101597" y="0"/>
                </a:lnTo>
                <a:lnTo>
                  <a:pt x="6101597" y="3430587"/>
                </a:lnTo>
                <a:lnTo>
                  <a:pt x="0" y="3430587"/>
                </a:lnTo>
                <a:close/>
              </a:path>
            </a:pathLst>
          </a:custGeom>
        </p:spPr>
      </p:pic>
      <p:sp>
        <p:nvSpPr>
          <p:cNvPr id="3" name="Content Placeholder 2">
            <a:extLst>
              <a:ext uri="{FF2B5EF4-FFF2-40B4-BE49-F238E27FC236}">
                <a16:creationId xmlns:a16="http://schemas.microsoft.com/office/drawing/2014/main" id="{F8FA8A3A-F2D1-5342-822A-3C404275FEEB}"/>
              </a:ext>
            </a:extLst>
          </p:cNvPr>
          <p:cNvSpPr>
            <a:spLocks noGrp="1"/>
          </p:cNvSpPr>
          <p:nvPr>
            <p:ph idx="1"/>
          </p:nvPr>
        </p:nvSpPr>
        <p:spPr>
          <a:xfrm>
            <a:off x="6945352" y="2249487"/>
            <a:ext cx="4413737" cy="3541714"/>
          </a:xfrm>
        </p:spPr>
        <p:txBody>
          <a:bodyPr>
            <a:normAutofit/>
          </a:bodyPr>
          <a:lstStyle/>
          <a:p>
            <a:endParaRPr lang="en-US" dirty="0"/>
          </a:p>
        </p:txBody>
      </p:sp>
      <p:cxnSp>
        <p:nvCxnSpPr>
          <p:cNvPr id="70" name="Straight Connector 69">
            <a:extLst>
              <a:ext uri="{FF2B5EF4-FFF2-40B4-BE49-F238E27FC236}">
                <a16:creationId xmlns:a16="http://schemas.microsoft.com/office/drawing/2014/main" id="{2B1ACDB1-A7EB-4159-B316-A230683B71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3354"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72" name="Straight Connector 71">
            <a:extLst>
              <a:ext uri="{FF2B5EF4-FFF2-40B4-BE49-F238E27FC236}">
                <a16:creationId xmlns:a16="http://schemas.microsoft.com/office/drawing/2014/main" id="{AA825E81-DC4F-4A95-86BA-8FD9D63881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61015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426279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A28625-586E-DC45-A2C6-2A1AAE0B8CC9}"/>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Terminating the Instance</a:t>
            </a:r>
          </a:p>
        </p:txBody>
      </p:sp>
      <p:sp>
        <p:nvSpPr>
          <p:cNvPr id="3" name="Content Placeholder 2">
            <a:extLst>
              <a:ext uri="{FF2B5EF4-FFF2-40B4-BE49-F238E27FC236}">
                <a16:creationId xmlns:a16="http://schemas.microsoft.com/office/drawing/2014/main" id="{F54F3A3B-56A2-834C-A585-D118B945D634}"/>
              </a:ext>
            </a:extLst>
          </p:cNvPr>
          <p:cNvSpPr>
            <a:spLocks noGrp="1"/>
          </p:cNvSpPr>
          <p:nvPr>
            <p:ph idx="1"/>
          </p:nvPr>
        </p:nvSpPr>
        <p:spPr>
          <a:xfrm>
            <a:off x="844620" y="2249487"/>
            <a:ext cx="2862444" cy="3957302"/>
          </a:xfrm>
        </p:spPr>
        <p:txBody>
          <a:bodyPr>
            <a:normAutofit/>
          </a:bodyPr>
          <a:lstStyle/>
          <a:p>
            <a:endParaRPr lang="en-US" sz="1400">
              <a:solidFill>
                <a:srgbClr val="FFFFFF"/>
              </a:solidFill>
            </a:endParaRPr>
          </a:p>
        </p:txBody>
      </p:sp>
      <p:grpSp>
        <p:nvGrpSpPr>
          <p:cNvPr id="17" name="Group 16">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8"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5"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Content Placeholder 3" descr="Graphical user interface, text, application, Word&#10;&#10;Description automatically generated">
            <a:extLst>
              <a:ext uri="{FF2B5EF4-FFF2-40B4-BE49-F238E27FC236}">
                <a16:creationId xmlns:a16="http://schemas.microsoft.com/office/drawing/2014/main" id="{BD83985D-5598-3141-AC0A-90E954074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06" y="2275337"/>
            <a:ext cx="3073466" cy="3883996"/>
          </a:xfrm>
          <a:prstGeom prst="rect">
            <a:avLst/>
          </a:prstGeom>
        </p:spPr>
      </p:pic>
    </p:spTree>
    <p:extLst>
      <p:ext uri="{BB962C8B-B14F-4D97-AF65-F5344CB8AC3E}">
        <p14:creationId xmlns:p14="http://schemas.microsoft.com/office/powerpoint/2010/main" val="13283947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BD1D6128-0E1E-7849-AF55-7778528716B2}"/>
              </a:ext>
            </a:extLst>
          </p:cNvPr>
          <p:cNvSpPr>
            <a:spLocks noGrp="1"/>
          </p:cNvSpPr>
          <p:nvPr>
            <p:ph type="title"/>
          </p:nvPr>
        </p:nvSpPr>
        <p:spPr>
          <a:xfrm>
            <a:off x="1141413" y="1082673"/>
            <a:ext cx="2869416" cy="4708528"/>
          </a:xfrm>
        </p:spPr>
        <p:txBody>
          <a:bodyPr>
            <a:normAutofit/>
          </a:bodyPr>
          <a:lstStyle/>
          <a:p>
            <a:pPr algn="r"/>
            <a:r>
              <a:rPr lang="en-US" sz="4000" dirty="0"/>
              <a:t>Challenge Questions</a:t>
            </a:r>
          </a:p>
        </p:txBody>
      </p:sp>
      <p:cxnSp>
        <p:nvCxnSpPr>
          <p:cNvPr id="52"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340161-3992-1640-9491-D7568264BFBC}"/>
              </a:ext>
            </a:extLst>
          </p:cNvPr>
          <p:cNvSpPr>
            <a:spLocks noGrp="1"/>
          </p:cNvSpPr>
          <p:nvPr>
            <p:ph idx="1"/>
          </p:nvPr>
        </p:nvSpPr>
        <p:spPr>
          <a:xfrm>
            <a:off x="5297763" y="1082673"/>
            <a:ext cx="5751237" cy="4708528"/>
          </a:xfrm>
        </p:spPr>
        <p:txBody>
          <a:bodyPr anchor="ctr">
            <a:normAutofit/>
          </a:bodyPr>
          <a:lstStyle/>
          <a:p>
            <a:r>
              <a:rPr lang="en-US" sz="1800"/>
              <a:t>Challenge question: on the EC2 Dashboard, view options under the Instances section in the left navigation pane. Could you locate the details of the t2.micro instance you used in this module? How many vCPUs does it have? How much memory does it have? How much does it cost per hour? </a:t>
            </a:r>
            <a:br>
              <a:rPr lang="en-US" sz="1800"/>
            </a:br>
            <a:r>
              <a:rPr lang="en-US" sz="1800"/>
              <a:t>1)The t2.micro has 1 Vcpu</a:t>
            </a:r>
            <a:br>
              <a:rPr lang="en-US" sz="1800"/>
            </a:br>
            <a:r>
              <a:rPr lang="en-US" sz="1800"/>
              <a:t>2)Memory is 1 GIB</a:t>
            </a:r>
            <a:br>
              <a:rPr lang="en-US" sz="1800"/>
            </a:br>
            <a:r>
              <a:rPr lang="en-US" sz="1800"/>
              <a:t>3)On Demand Linux Pricing = 0.0116 USD per hour/On Demand Window Pricing = 0.0162 USD per hour</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53"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66705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FB1C6FC3-0FE6-4434-9E4B-EAFBA0A70C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51" name="Rectangle 150">
              <a:extLst>
                <a:ext uri="{FF2B5EF4-FFF2-40B4-BE49-F238E27FC236}">
                  <a16:creationId xmlns:a16="http://schemas.microsoft.com/office/drawing/2014/main" id="{9156B579-F859-47C9-8CE6-6AA5A6D28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2">
              <a:extLst>
                <a:ext uri="{FF2B5EF4-FFF2-40B4-BE49-F238E27FC236}">
                  <a16:creationId xmlns:a16="http://schemas.microsoft.com/office/drawing/2014/main" id="{5D373606-D644-43C0-8B02-C662AABC392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154" name="Group 153">
            <a:extLst>
              <a:ext uri="{FF2B5EF4-FFF2-40B4-BE49-F238E27FC236}">
                <a16:creationId xmlns:a16="http://schemas.microsoft.com/office/drawing/2014/main" id="{ACF91339-3F26-4B01-8848-0F6E5575A6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55" name="Rectangle 5">
              <a:extLst>
                <a:ext uri="{FF2B5EF4-FFF2-40B4-BE49-F238E27FC236}">
                  <a16:creationId xmlns:a16="http://schemas.microsoft.com/office/drawing/2014/main" id="{427B1D67-3EFB-4795-BC0A-61BC061C23C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6" name="Freeform 6">
              <a:extLst>
                <a:ext uri="{FF2B5EF4-FFF2-40B4-BE49-F238E27FC236}">
                  <a16:creationId xmlns:a16="http://schemas.microsoft.com/office/drawing/2014/main" id="{7571FBAA-7DDE-485C-BF13-85E6632D78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7">
              <a:extLst>
                <a:ext uri="{FF2B5EF4-FFF2-40B4-BE49-F238E27FC236}">
                  <a16:creationId xmlns:a16="http://schemas.microsoft.com/office/drawing/2014/main" id="{2C3516AC-3270-4ABA-A2BC-E8F32B8A9D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8" name="Rectangle 8">
              <a:extLst>
                <a:ext uri="{FF2B5EF4-FFF2-40B4-BE49-F238E27FC236}">
                  <a16:creationId xmlns:a16="http://schemas.microsoft.com/office/drawing/2014/main" id="{F5FA18A4-61A5-473D-AEC7-9E909F8CFC9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9" name="Freeform 9">
              <a:extLst>
                <a:ext uri="{FF2B5EF4-FFF2-40B4-BE49-F238E27FC236}">
                  <a16:creationId xmlns:a16="http://schemas.microsoft.com/office/drawing/2014/main" id="{C22DBFE3-3815-4E85-8A6B-9A07712234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10">
              <a:extLst>
                <a:ext uri="{FF2B5EF4-FFF2-40B4-BE49-F238E27FC236}">
                  <a16:creationId xmlns:a16="http://schemas.microsoft.com/office/drawing/2014/main" id="{B2F02F6C-35B9-40A1-ADD1-036A80BCF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11">
              <a:extLst>
                <a:ext uri="{FF2B5EF4-FFF2-40B4-BE49-F238E27FC236}">
                  <a16:creationId xmlns:a16="http://schemas.microsoft.com/office/drawing/2014/main" id="{B5C332AB-BA01-4BBD-A363-4F5835545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12">
              <a:extLst>
                <a:ext uri="{FF2B5EF4-FFF2-40B4-BE49-F238E27FC236}">
                  <a16:creationId xmlns:a16="http://schemas.microsoft.com/office/drawing/2014/main" id="{6E313214-2528-4C88-8226-BB2A2E1335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13">
              <a:extLst>
                <a:ext uri="{FF2B5EF4-FFF2-40B4-BE49-F238E27FC236}">
                  <a16:creationId xmlns:a16="http://schemas.microsoft.com/office/drawing/2014/main" id="{DF892018-DF6D-48D5-8AB7-5957595B5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14">
              <a:extLst>
                <a:ext uri="{FF2B5EF4-FFF2-40B4-BE49-F238E27FC236}">
                  <a16:creationId xmlns:a16="http://schemas.microsoft.com/office/drawing/2014/main" id="{93A850A7-4500-4CC7-A5FD-A1FA7993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15">
              <a:extLst>
                <a:ext uri="{FF2B5EF4-FFF2-40B4-BE49-F238E27FC236}">
                  <a16:creationId xmlns:a16="http://schemas.microsoft.com/office/drawing/2014/main" id="{FACAA825-3475-43C7-ADCE-DB6FAADA57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16">
              <a:extLst>
                <a:ext uri="{FF2B5EF4-FFF2-40B4-BE49-F238E27FC236}">
                  <a16:creationId xmlns:a16="http://schemas.microsoft.com/office/drawing/2014/main" id="{00451685-350B-4B89-A512-13A23216BA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17">
              <a:extLst>
                <a:ext uri="{FF2B5EF4-FFF2-40B4-BE49-F238E27FC236}">
                  <a16:creationId xmlns:a16="http://schemas.microsoft.com/office/drawing/2014/main" id="{04A404C7-A995-4BE4-8673-CA014AE11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8" name="Freeform 18">
              <a:extLst>
                <a:ext uri="{FF2B5EF4-FFF2-40B4-BE49-F238E27FC236}">
                  <a16:creationId xmlns:a16="http://schemas.microsoft.com/office/drawing/2014/main" id="{0E534A8D-4535-4FED-B9CD-C0F0D6AF32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19">
              <a:extLst>
                <a:ext uri="{FF2B5EF4-FFF2-40B4-BE49-F238E27FC236}">
                  <a16:creationId xmlns:a16="http://schemas.microsoft.com/office/drawing/2014/main" id="{F0A1DEDA-0C4E-4927-BFAF-02516CF53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20">
              <a:extLst>
                <a:ext uri="{FF2B5EF4-FFF2-40B4-BE49-F238E27FC236}">
                  <a16:creationId xmlns:a16="http://schemas.microsoft.com/office/drawing/2014/main" id="{B21E2F8B-1724-4328-B646-445DE4F1F0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21">
              <a:extLst>
                <a:ext uri="{FF2B5EF4-FFF2-40B4-BE49-F238E27FC236}">
                  <a16:creationId xmlns:a16="http://schemas.microsoft.com/office/drawing/2014/main" id="{808DAA0B-E999-4DEC-BE7C-3F412C332D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22">
              <a:extLst>
                <a:ext uri="{FF2B5EF4-FFF2-40B4-BE49-F238E27FC236}">
                  <a16:creationId xmlns:a16="http://schemas.microsoft.com/office/drawing/2014/main" id="{EBCE22A2-2EE0-4E15-8505-600937FEE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23">
              <a:extLst>
                <a:ext uri="{FF2B5EF4-FFF2-40B4-BE49-F238E27FC236}">
                  <a16:creationId xmlns:a16="http://schemas.microsoft.com/office/drawing/2014/main" id="{4D772DD9-073C-47A0-ADB9-7D2CFAECF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4" name="Freeform 24">
              <a:extLst>
                <a:ext uri="{FF2B5EF4-FFF2-40B4-BE49-F238E27FC236}">
                  <a16:creationId xmlns:a16="http://schemas.microsoft.com/office/drawing/2014/main" id="{5C0B35F2-7DE3-4A0C-8C50-DA08120AB9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5" name="Freeform 25">
              <a:extLst>
                <a:ext uri="{FF2B5EF4-FFF2-40B4-BE49-F238E27FC236}">
                  <a16:creationId xmlns:a16="http://schemas.microsoft.com/office/drawing/2014/main" id="{F14C7442-00C7-49C1-AE8A-A719816AD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6" name="Freeform 26">
              <a:extLst>
                <a:ext uri="{FF2B5EF4-FFF2-40B4-BE49-F238E27FC236}">
                  <a16:creationId xmlns:a16="http://schemas.microsoft.com/office/drawing/2014/main" id="{7CA8A798-2044-4FD0-8CBC-178C1BD8C3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7" name="Freeform 27">
              <a:extLst>
                <a:ext uri="{FF2B5EF4-FFF2-40B4-BE49-F238E27FC236}">
                  <a16:creationId xmlns:a16="http://schemas.microsoft.com/office/drawing/2014/main" id="{6F446AA7-D2E4-4DF2-BB12-AD2DCC8E4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Freeform 28">
              <a:extLst>
                <a:ext uri="{FF2B5EF4-FFF2-40B4-BE49-F238E27FC236}">
                  <a16:creationId xmlns:a16="http://schemas.microsoft.com/office/drawing/2014/main" id="{C00BD973-DDA6-4969-BFBC-2910297E24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9" name="Freeform 29">
              <a:extLst>
                <a:ext uri="{FF2B5EF4-FFF2-40B4-BE49-F238E27FC236}">
                  <a16:creationId xmlns:a16="http://schemas.microsoft.com/office/drawing/2014/main" id="{05C12429-8F61-4D99-8793-3146BA57C2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30">
              <a:extLst>
                <a:ext uri="{FF2B5EF4-FFF2-40B4-BE49-F238E27FC236}">
                  <a16:creationId xmlns:a16="http://schemas.microsoft.com/office/drawing/2014/main" id="{E461EF39-CD5C-4EB8-8D62-9E14932E61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Freeform 31">
              <a:extLst>
                <a:ext uri="{FF2B5EF4-FFF2-40B4-BE49-F238E27FC236}">
                  <a16:creationId xmlns:a16="http://schemas.microsoft.com/office/drawing/2014/main" id="{93938A9D-031B-498C-AEE7-3D4A64AAD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2" name="Freeform 32">
              <a:extLst>
                <a:ext uri="{FF2B5EF4-FFF2-40B4-BE49-F238E27FC236}">
                  <a16:creationId xmlns:a16="http://schemas.microsoft.com/office/drawing/2014/main" id="{3765635E-E9CA-438E-9AA1-5D5EFD497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3" name="Rectangle 33">
              <a:extLst>
                <a:ext uri="{FF2B5EF4-FFF2-40B4-BE49-F238E27FC236}">
                  <a16:creationId xmlns:a16="http://schemas.microsoft.com/office/drawing/2014/main" id="{21546E38-8BDD-49C3-B3AD-D4933FCBC31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84" name="Freeform 34">
              <a:extLst>
                <a:ext uri="{FF2B5EF4-FFF2-40B4-BE49-F238E27FC236}">
                  <a16:creationId xmlns:a16="http://schemas.microsoft.com/office/drawing/2014/main" id="{6D89E49E-3AB6-4DC0-91E7-92EF1C6A87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5" name="Freeform 35">
              <a:extLst>
                <a:ext uri="{FF2B5EF4-FFF2-40B4-BE49-F238E27FC236}">
                  <a16:creationId xmlns:a16="http://schemas.microsoft.com/office/drawing/2014/main" id="{D1303FFC-7F2E-462B-B11D-86F3D81BF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6" name="Freeform 36">
              <a:extLst>
                <a:ext uri="{FF2B5EF4-FFF2-40B4-BE49-F238E27FC236}">
                  <a16:creationId xmlns:a16="http://schemas.microsoft.com/office/drawing/2014/main" id="{DE25E1F8-55DE-4DC5-81A4-37DA75E4E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7" name="Freeform 37">
              <a:extLst>
                <a:ext uri="{FF2B5EF4-FFF2-40B4-BE49-F238E27FC236}">
                  <a16:creationId xmlns:a16="http://schemas.microsoft.com/office/drawing/2014/main" id="{8CDED82A-A993-4523-9441-FCF49CB5D1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8" name="Freeform 38">
              <a:extLst>
                <a:ext uri="{FF2B5EF4-FFF2-40B4-BE49-F238E27FC236}">
                  <a16:creationId xmlns:a16="http://schemas.microsoft.com/office/drawing/2014/main" id="{C1AFE111-B375-493C-A21D-134FCBDB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9" name="Freeform 39">
              <a:extLst>
                <a:ext uri="{FF2B5EF4-FFF2-40B4-BE49-F238E27FC236}">
                  <a16:creationId xmlns:a16="http://schemas.microsoft.com/office/drawing/2014/main" id="{037BF4E5-6D6E-482A-A24A-E320E1D0E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0" name="Freeform 40">
              <a:extLst>
                <a:ext uri="{FF2B5EF4-FFF2-40B4-BE49-F238E27FC236}">
                  <a16:creationId xmlns:a16="http://schemas.microsoft.com/office/drawing/2014/main" id="{38214D87-DD5D-4691-BF55-F27072701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1" name="Freeform 41">
              <a:extLst>
                <a:ext uri="{FF2B5EF4-FFF2-40B4-BE49-F238E27FC236}">
                  <a16:creationId xmlns:a16="http://schemas.microsoft.com/office/drawing/2014/main" id="{6D3FBDE6-C313-4C44-B971-B34635468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2" name="Freeform 42">
              <a:extLst>
                <a:ext uri="{FF2B5EF4-FFF2-40B4-BE49-F238E27FC236}">
                  <a16:creationId xmlns:a16="http://schemas.microsoft.com/office/drawing/2014/main" id="{F528E702-4734-4CAB-97C7-737D868F5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3" name="Freeform 43">
              <a:extLst>
                <a:ext uri="{FF2B5EF4-FFF2-40B4-BE49-F238E27FC236}">
                  <a16:creationId xmlns:a16="http://schemas.microsoft.com/office/drawing/2014/main" id="{88136305-A716-46EA-A45F-7787C694F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4" name="Freeform 44">
              <a:extLst>
                <a:ext uri="{FF2B5EF4-FFF2-40B4-BE49-F238E27FC236}">
                  <a16:creationId xmlns:a16="http://schemas.microsoft.com/office/drawing/2014/main" id="{4187204B-C8DD-44A6-AC1A-F21D18F669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5" name="Rectangle 45">
              <a:extLst>
                <a:ext uri="{FF2B5EF4-FFF2-40B4-BE49-F238E27FC236}">
                  <a16:creationId xmlns:a16="http://schemas.microsoft.com/office/drawing/2014/main" id="{6DD06B75-D598-40D9-B8BF-9721316E709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6" name="Freeform 46">
              <a:extLst>
                <a:ext uri="{FF2B5EF4-FFF2-40B4-BE49-F238E27FC236}">
                  <a16:creationId xmlns:a16="http://schemas.microsoft.com/office/drawing/2014/main" id="{E8D513EA-D2F2-4B72-8C9F-0F2ADA523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7" name="Freeform 47">
              <a:extLst>
                <a:ext uri="{FF2B5EF4-FFF2-40B4-BE49-F238E27FC236}">
                  <a16:creationId xmlns:a16="http://schemas.microsoft.com/office/drawing/2014/main" id="{0D147329-C850-46D8-9986-D14AC9140E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8" name="Freeform 48">
              <a:extLst>
                <a:ext uri="{FF2B5EF4-FFF2-40B4-BE49-F238E27FC236}">
                  <a16:creationId xmlns:a16="http://schemas.microsoft.com/office/drawing/2014/main" id="{5573F0D3-BA73-4060-8D3B-07BEC55F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9" name="Freeform 49">
              <a:extLst>
                <a:ext uri="{FF2B5EF4-FFF2-40B4-BE49-F238E27FC236}">
                  <a16:creationId xmlns:a16="http://schemas.microsoft.com/office/drawing/2014/main" id="{5323672F-2475-40AC-8C0F-6CD7324B39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0" name="Freeform 50">
              <a:extLst>
                <a:ext uri="{FF2B5EF4-FFF2-40B4-BE49-F238E27FC236}">
                  <a16:creationId xmlns:a16="http://schemas.microsoft.com/office/drawing/2014/main" id="{7B0EF5E8-887B-446C-9459-0707ECE3D9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1" name="Freeform 51">
              <a:extLst>
                <a:ext uri="{FF2B5EF4-FFF2-40B4-BE49-F238E27FC236}">
                  <a16:creationId xmlns:a16="http://schemas.microsoft.com/office/drawing/2014/main" id="{29BE4652-0F1E-4519-8787-62EBB3D87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2" name="Freeform 52">
              <a:extLst>
                <a:ext uri="{FF2B5EF4-FFF2-40B4-BE49-F238E27FC236}">
                  <a16:creationId xmlns:a16="http://schemas.microsoft.com/office/drawing/2014/main" id="{4A268FBD-6879-416B-8AB0-73BF73637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3" name="Freeform 53">
              <a:extLst>
                <a:ext uri="{FF2B5EF4-FFF2-40B4-BE49-F238E27FC236}">
                  <a16:creationId xmlns:a16="http://schemas.microsoft.com/office/drawing/2014/main" id="{3D986CF2-B129-4550-A27B-8C82C9CAC9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4" name="Freeform 54">
              <a:extLst>
                <a:ext uri="{FF2B5EF4-FFF2-40B4-BE49-F238E27FC236}">
                  <a16:creationId xmlns:a16="http://schemas.microsoft.com/office/drawing/2014/main" id="{E340F934-32AF-4C03-9AFD-1D54DF4C14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5" name="Freeform 55">
              <a:extLst>
                <a:ext uri="{FF2B5EF4-FFF2-40B4-BE49-F238E27FC236}">
                  <a16:creationId xmlns:a16="http://schemas.microsoft.com/office/drawing/2014/main" id="{0D58128A-77AD-4168-874A-4CADD56CC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 name="Freeform 56">
              <a:extLst>
                <a:ext uri="{FF2B5EF4-FFF2-40B4-BE49-F238E27FC236}">
                  <a16:creationId xmlns:a16="http://schemas.microsoft.com/office/drawing/2014/main" id="{1AA9BAAA-B13C-4A0A-BDED-AF91E06151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 name="Freeform 57">
              <a:extLst>
                <a:ext uri="{FF2B5EF4-FFF2-40B4-BE49-F238E27FC236}">
                  <a16:creationId xmlns:a16="http://schemas.microsoft.com/office/drawing/2014/main" id="{9FC52BEC-DF15-46FD-9B22-B3CF0A3F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 name="Freeform 58">
              <a:extLst>
                <a:ext uri="{FF2B5EF4-FFF2-40B4-BE49-F238E27FC236}">
                  <a16:creationId xmlns:a16="http://schemas.microsoft.com/office/drawing/2014/main" id="{95ACC0BA-E65B-447A-B0FE-80BCFF4C3C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C0A9ECE7-2B6F-044B-AA7E-23C2809D581D}"/>
              </a:ext>
            </a:extLst>
          </p:cNvPr>
          <p:cNvSpPr>
            <a:spLocks noGrp="1"/>
          </p:cNvSpPr>
          <p:nvPr>
            <p:ph type="title"/>
          </p:nvPr>
        </p:nvSpPr>
        <p:spPr>
          <a:xfrm>
            <a:off x="8411781" y="618518"/>
            <a:ext cx="2948240" cy="1478570"/>
          </a:xfrm>
        </p:spPr>
        <p:txBody>
          <a:bodyPr>
            <a:normAutofit/>
          </a:bodyPr>
          <a:lstStyle/>
          <a:p>
            <a:r>
              <a:rPr lang="en-US" sz="2500"/>
              <a:t>Launching a VPC with a single subnet</a:t>
            </a:r>
            <a:br>
              <a:rPr lang="en-US" sz="2500"/>
            </a:br>
            <a:endParaRPr lang="en-US" sz="2500"/>
          </a:p>
        </p:txBody>
      </p:sp>
      <p:pic>
        <p:nvPicPr>
          <p:cNvPr id="68" name="Content Placeholder 3" descr="Graphical user interface, text, application, email&#10;&#10;Description automatically generated">
            <a:extLst>
              <a:ext uri="{FF2B5EF4-FFF2-40B4-BE49-F238E27FC236}">
                <a16:creationId xmlns:a16="http://schemas.microsoft.com/office/drawing/2014/main" id="{1D7DC1C5-1A57-A148-9139-578C4DB774FE}"/>
              </a:ext>
            </a:extLst>
          </p:cNvPr>
          <p:cNvPicPr>
            <a:picLocks noChangeAspect="1"/>
          </p:cNvPicPr>
          <p:nvPr/>
        </p:nvPicPr>
        <p:blipFill rotWithShape="1">
          <a:blip r:embed="rId4">
            <a:extLst>
              <a:ext uri="{28A0092B-C50C-407E-A947-70E740481C1C}">
                <a14:useLocalDpi xmlns:a14="http://schemas.microsoft.com/office/drawing/2010/main" val="0"/>
              </a:ext>
            </a:extLst>
          </a:blip>
          <a:srcRect r="-2" b="6983"/>
          <a:stretch/>
        </p:blipFill>
        <p:spPr>
          <a:xfrm>
            <a:off x="-5597" y="-14286"/>
            <a:ext cx="7558541" cy="3427413"/>
          </a:xfrm>
          <a:custGeom>
            <a:avLst/>
            <a:gdLst/>
            <a:ahLst/>
            <a:cxnLst/>
            <a:rect l="l" t="t" r="r" b="b"/>
            <a:pathLst>
              <a:path w="7558541" h="3427413">
                <a:moveTo>
                  <a:pt x="0" y="0"/>
                </a:moveTo>
                <a:lnTo>
                  <a:pt x="7558541" y="0"/>
                </a:lnTo>
                <a:lnTo>
                  <a:pt x="7558541" y="3427413"/>
                </a:lnTo>
                <a:lnTo>
                  <a:pt x="0" y="3427413"/>
                </a:lnTo>
                <a:close/>
              </a:path>
            </a:pathLst>
          </a:custGeom>
        </p:spPr>
      </p:pic>
      <p:pic>
        <p:nvPicPr>
          <p:cNvPr id="71" name="Picture 4" descr="Close-up of a server network panel with lights and cables">
            <a:extLst>
              <a:ext uri="{FF2B5EF4-FFF2-40B4-BE49-F238E27FC236}">
                <a16:creationId xmlns:a16="http://schemas.microsoft.com/office/drawing/2014/main" id="{133F0556-1E4F-4EE2-864C-B2676257CAE0}"/>
              </a:ext>
            </a:extLst>
          </p:cNvPr>
          <p:cNvPicPr>
            <a:picLocks noChangeAspect="1"/>
          </p:cNvPicPr>
          <p:nvPr/>
        </p:nvPicPr>
        <p:blipFill rotWithShape="1">
          <a:blip r:embed="rId5"/>
          <a:srcRect t="10523" r="-2" b="21480"/>
          <a:stretch/>
        </p:blipFill>
        <p:spPr>
          <a:xfrm>
            <a:off x="-5597" y="3427414"/>
            <a:ext cx="7558541" cy="3430587"/>
          </a:xfrm>
          <a:custGeom>
            <a:avLst/>
            <a:gdLst/>
            <a:ahLst/>
            <a:cxnLst/>
            <a:rect l="l" t="t" r="r" b="b"/>
            <a:pathLst>
              <a:path w="7558541" h="3430587">
                <a:moveTo>
                  <a:pt x="0" y="0"/>
                </a:moveTo>
                <a:lnTo>
                  <a:pt x="7558541" y="0"/>
                </a:lnTo>
                <a:lnTo>
                  <a:pt x="7558541" y="3430587"/>
                </a:lnTo>
                <a:lnTo>
                  <a:pt x="0" y="3430587"/>
                </a:lnTo>
                <a:close/>
              </a:path>
            </a:pathLst>
          </a:custGeom>
        </p:spPr>
      </p:pic>
      <p:sp>
        <p:nvSpPr>
          <p:cNvPr id="3" name="Content Placeholder 2">
            <a:extLst>
              <a:ext uri="{FF2B5EF4-FFF2-40B4-BE49-F238E27FC236}">
                <a16:creationId xmlns:a16="http://schemas.microsoft.com/office/drawing/2014/main" id="{6BFB0608-6A0D-0A47-A544-55E8BBB4F912}"/>
              </a:ext>
            </a:extLst>
          </p:cNvPr>
          <p:cNvSpPr>
            <a:spLocks noGrp="1"/>
          </p:cNvSpPr>
          <p:nvPr>
            <p:ph idx="1"/>
          </p:nvPr>
        </p:nvSpPr>
        <p:spPr>
          <a:xfrm>
            <a:off x="8411781" y="2249487"/>
            <a:ext cx="2948240" cy="3541714"/>
          </a:xfrm>
        </p:spPr>
        <p:txBody>
          <a:bodyPr>
            <a:normAutofit/>
          </a:bodyPr>
          <a:lstStyle/>
          <a:p>
            <a:endParaRPr lang="en-US" sz="1800" dirty="0"/>
          </a:p>
        </p:txBody>
      </p:sp>
      <p:cxnSp>
        <p:nvCxnSpPr>
          <p:cNvPr id="210" name="Straight Connector 209">
            <a:extLst>
              <a:ext uri="{FF2B5EF4-FFF2-40B4-BE49-F238E27FC236}">
                <a16:creationId xmlns:a16="http://schemas.microsoft.com/office/drawing/2014/main" id="{79CECD47-BAAC-4DB7-9799-B92EA5BDB5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212" name="Straight Connector 211">
            <a:extLst>
              <a:ext uri="{FF2B5EF4-FFF2-40B4-BE49-F238E27FC236}">
                <a16:creationId xmlns:a16="http://schemas.microsoft.com/office/drawing/2014/main" id="{42B5FFEC-000D-4A6E-A8E7-0549AD40B5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86028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5A610-AC1E-BE4F-A531-D8B1E7992EDB}"/>
              </a:ext>
            </a:extLst>
          </p:cNvPr>
          <p:cNvSpPr>
            <a:spLocks noGrp="1"/>
          </p:cNvSpPr>
          <p:nvPr>
            <p:ph type="title"/>
          </p:nvPr>
        </p:nvSpPr>
        <p:spPr/>
        <p:txBody>
          <a:bodyPr/>
          <a:lstStyle/>
          <a:p>
            <a:r>
              <a:rPr lang="en-US" dirty="0"/>
              <a:t>Adding another subnet</a:t>
            </a:r>
          </a:p>
        </p:txBody>
      </p:sp>
      <p:sp>
        <p:nvSpPr>
          <p:cNvPr id="3" name="Content Placeholder 2">
            <a:extLst>
              <a:ext uri="{FF2B5EF4-FFF2-40B4-BE49-F238E27FC236}">
                <a16:creationId xmlns:a16="http://schemas.microsoft.com/office/drawing/2014/main" id="{C58F973F-0763-8345-A9C7-DFCE3DA9322D}"/>
              </a:ext>
            </a:extLst>
          </p:cNvPr>
          <p:cNvSpPr>
            <a:spLocks noGrp="1"/>
          </p:cNvSpPr>
          <p:nvPr>
            <p:ph idx="1"/>
          </p:nvPr>
        </p:nvSpPr>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B6B01D60-4328-4441-9E93-7B4A994C4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37" y="2129101"/>
            <a:ext cx="10369191" cy="3662099"/>
          </a:xfrm>
          <a:prstGeom prst="rect">
            <a:avLst/>
          </a:prstGeom>
        </p:spPr>
      </p:pic>
    </p:spTree>
    <p:extLst>
      <p:ext uri="{BB962C8B-B14F-4D97-AF65-F5344CB8AC3E}">
        <p14:creationId xmlns:p14="http://schemas.microsoft.com/office/powerpoint/2010/main" val="354208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3" name="Rectangle 72">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7908DAFD-D7E8-554D-B203-73F51C7FB3CD}"/>
              </a:ext>
            </a:extLst>
          </p:cNvPr>
          <p:cNvSpPr>
            <a:spLocks noGrp="1"/>
          </p:cNvSpPr>
          <p:nvPr>
            <p:ph type="title"/>
          </p:nvPr>
        </p:nvSpPr>
        <p:spPr>
          <a:xfrm>
            <a:off x="4996697" y="618518"/>
            <a:ext cx="6050713" cy="1478570"/>
          </a:xfrm>
        </p:spPr>
        <p:txBody>
          <a:bodyPr>
            <a:normAutofit/>
          </a:bodyPr>
          <a:lstStyle/>
          <a:p>
            <a:r>
              <a:rPr lang="en-US"/>
              <a:t>Question</a:t>
            </a:r>
          </a:p>
        </p:txBody>
      </p:sp>
      <p:pic>
        <p:nvPicPr>
          <p:cNvPr id="5" name="Picture 4" descr="Question mark on green pastel background">
            <a:extLst>
              <a:ext uri="{FF2B5EF4-FFF2-40B4-BE49-F238E27FC236}">
                <a16:creationId xmlns:a16="http://schemas.microsoft.com/office/drawing/2014/main" id="{7FC63089-FFC4-4435-BA96-C904ADB04684}"/>
              </a:ext>
            </a:extLst>
          </p:cNvPr>
          <p:cNvPicPr>
            <a:picLocks noChangeAspect="1"/>
          </p:cNvPicPr>
          <p:nvPr/>
        </p:nvPicPr>
        <p:blipFill rotWithShape="1">
          <a:blip r:embed="rId4"/>
          <a:srcRect l="44719" r="4586"/>
          <a:stretch/>
        </p:blipFill>
        <p:spPr>
          <a:xfrm>
            <a:off x="-5597" y="10"/>
            <a:ext cx="4635583" cy="6857990"/>
          </a:xfrm>
          <a:prstGeom prst="rect">
            <a:avLst/>
          </a:prstGeom>
        </p:spPr>
      </p:pic>
      <p:grpSp>
        <p:nvGrpSpPr>
          <p:cNvPr id="76" name="Group 75">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7" name="Rectangle 76">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8"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Rectangle 79">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1"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Rectangle 104">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6"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Rectangle 116">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8"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F70A3C9A-1092-AA48-BC89-CC0E41A4934B}"/>
              </a:ext>
            </a:extLst>
          </p:cNvPr>
          <p:cNvSpPr>
            <a:spLocks noGrp="1"/>
          </p:cNvSpPr>
          <p:nvPr>
            <p:ph idx="1"/>
          </p:nvPr>
        </p:nvSpPr>
        <p:spPr>
          <a:xfrm>
            <a:off x="4968958" y="2249487"/>
            <a:ext cx="6078453" cy="3541714"/>
          </a:xfrm>
        </p:spPr>
        <p:txBody>
          <a:bodyPr>
            <a:normAutofit/>
          </a:bodyPr>
          <a:lstStyle/>
          <a:p>
            <a:pPr>
              <a:lnSpc>
                <a:spcPct val="110000"/>
              </a:lnSpc>
            </a:pPr>
            <a:r>
              <a:rPr lang="en-US" sz="2000" dirty="0"/>
              <a:t>. What’s the role of an Internet Gateway?</a:t>
            </a:r>
          </a:p>
          <a:p>
            <a:pPr>
              <a:lnSpc>
                <a:spcPct val="110000"/>
              </a:lnSpc>
            </a:pPr>
            <a:r>
              <a:rPr lang="en-US" sz="2000" dirty="0"/>
              <a:t>Answer </a:t>
            </a:r>
            <a:r>
              <a:rPr lang="en-US" sz="2000" dirty="0" err="1"/>
              <a:t>here:”</a:t>
            </a:r>
            <a:r>
              <a:rPr lang="en-US" sz="2000" i="1" dirty="0" err="1">
                <a:latin typeface="Times New Roman" panose="02020603050405020304" pitchFamily="18" charset="0"/>
                <a:cs typeface="Times New Roman" panose="02020603050405020304" pitchFamily="18" charset="0"/>
              </a:rPr>
              <a:t>An</a:t>
            </a:r>
            <a:r>
              <a:rPr lang="en-US" sz="2000" i="1" dirty="0">
                <a:latin typeface="Times New Roman" panose="02020603050405020304" pitchFamily="18" charset="0"/>
                <a:cs typeface="Times New Roman" panose="02020603050405020304" pitchFamily="18" charset="0"/>
              </a:rPr>
              <a:t> internet gateway serves two purposes: to provide a target in your VPC route tables for internet-routable traffic, and to perform network address translation (NAT) for instances that have been assigned public IPv4 addresses.”-(AWS website) </a:t>
            </a:r>
          </a:p>
          <a:p>
            <a:pPr>
              <a:lnSpc>
                <a:spcPct val="110000"/>
              </a:lnSpc>
            </a:pPr>
            <a:r>
              <a:rPr lang="en-US" sz="2000" dirty="0"/>
              <a:t>References:</a:t>
            </a:r>
          </a:p>
          <a:p>
            <a:pPr>
              <a:lnSpc>
                <a:spcPct val="110000"/>
              </a:lnSpc>
            </a:pPr>
            <a:r>
              <a:rPr lang="en-US" sz="2000" dirty="0"/>
              <a:t>.</a:t>
            </a:r>
            <a:r>
              <a:rPr lang="en-US" sz="2000" dirty="0">
                <a:hlinkClick r:id="rId5"/>
              </a:rPr>
              <a:t>https://docs.aws.amazon.com/vpc/latest/userguide/VPC_Internet_Gateway.html</a:t>
            </a:r>
            <a:endParaRPr lang="en-US" sz="2000" i="1" dirty="0">
              <a:latin typeface="Times New Roman" panose="02020603050405020304" pitchFamily="18" charset="0"/>
              <a:cs typeface="Times New Roman" panose="02020603050405020304" pitchFamily="18" charset="0"/>
            </a:endParaRPr>
          </a:p>
          <a:p>
            <a:pPr>
              <a:lnSpc>
                <a:spcPct val="110000"/>
              </a:lnSpc>
            </a:pPr>
            <a:endParaRPr lang="en-US" sz="2000" dirty="0"/>
          </a:p>
          <a:p>
            <a:pPr>
              <a:lnSpc>
                <a:spcPct val="110000"/>
              </a:lnSpc>
            </a:pPr>
            <a:endParaRPr lang="en-US" sz="2000" dirty="0"/>
          </a:p>
          <a:p>
            <a:pPr>
              <a:lnSpc>
                <a:spcPct val="110000"/>
              </a:lnSpc>
            </a:pPr>
            <a:endParaRPr lang="en-US" sz="2000" dirty="0"/>
          </a:p>
        </p:txBody>
      </p:sp>
    </p:spTree>
    <p:extLst>
      <p:ext uri="{BB962C8B-B14F-4D97-AF65-F5344CB8AC3E}">
        <p14:creationId xmlns:p14="http://schemas.microsoft.com/office/powerpoint/2010/main" val="276696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4AFF-A4BD-8C47-A88D-B8F809E7A8CC}"/>
              </a:ext>
            </a:extLst>
          </p:cNvPr>
          <p:cNvSpPr>
            <a:spLocks noGrp="1"/>
          </p:cNvSpPr>
          <p:nvPr>
            <p:ph type="title"/>
          </p:nvPr>
        </p:nvSpPr>
        <p:spPr/>
        <p:txBody>
          <a:bodyPr/>
          <a:lstStyle/>
          <a:p>
            <a:r>
              <a:rPr lang="en-US" dirty="0">
                <a:solidFill>
                  <a:schemeClr val="dk1"/>
                </a:solidFill>
              </a:rPr>
              <a:t>Launching an EC2 instance</a:t>
            </a:r>
            <a:br>
              <a:rPr lang="en-US" dirty="0">
                <a:solidFill>
                  <a:schemeClr val="dk1"/>
                </a:solidFill>
              </a:rPr>
            </a:br>
            <a:endParaRPr lang="en-US" dirty="0"/>
          </a:p>
        </p:txBody>
      </p:sp>
      <p:sp>
        <p:nvSpPr>
          <p:cNvPr id="3" name="Content Placeholder 2">
            <a:extLst>
              <a:ext uri="{FF2B5EF4-FFF2-40B4-BE49-F238E27FC236}">
                <a16:creationId xmlns:a16="http://schemas.microsoft.com/office/drawing/2014/main" id="{D99A047B-6B8C-BF47-ADC4-2CD0174B7148}"/>
              </a:ext>
            </a:extLst>
          </p:cNvPr>
          <p:cNvSpPr>
            <a:spLocks noGrp="1"/>
          </p:cNvSpPr>
          <p:nvPr>
            <p:ph idx="1"/>
          </p:nvPr>
        </p:nvSpPr>
        <p:spPr/>
        <p:txBody>
          <a:bodyPr/>
          <a:lstStyle/>
          <a:p>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BDA51B4C-FBD4-104C-AC7F-1AD144D1E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2249487"/>
            <a:ext cx="5410200" cy="3435338"/>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420EF6CC-7C77-8047-893C-F103304E1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612" y="2249487"/>
            <a:ext cx="4609707" cy="3581562"/>
          </a:xfrm>
          <a:prstGeom prst="rect">
            <a:avLst/>
          </a:prstGeom>
        </p:spPr>
      </p:pic>
    </p:spTree>
    <p:extLst>
      <p:ext uri="{BB962C8B-B14F-4D97-AF65-F5344CB8AC3E}">
        <p14:creationId xmlns:p14="http://schemas.microsoft.com/office/powerpoint/2010/main" val="113089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B8FE-11DB-234F-9F27-11207CD92686}"/>
              </a:ext>
            </a:extLst>
          </p:cNvPr>
          <p:cNvSpPr>
            <a:spLocks noGrp="1"/>
          </p:cNvSpPr>
          <p:nvPr>
            <p:ph type="title"/>
          </p:nvPr>
        </p:nvSpPr>
        <p:spPr/>
        <p:txBody>
          <a:bodyPr/>
          <a:lstStyle/>
          <a:p>
            <a:r>
              <a:rPr lang="en-US" dirty="0">
                <a:solidFill>
                  <a:schemeClr val="dk1"/>
                </a:solidFill>
              </a:rPr>
              <a:t>Setting up a security group</a:t>
            </a:r>
            <a:br>
              <a:rPr lang="en-US" dirty="0">
                <a:solidFill>
                  <a:schemeClr val="dk1"/>
                </a:solidFill>
              </a:rPr>
            </a:br>
            <a:endParaRPr lang="en-US" dirty="0"/>
          </a:p>
        </p:txBody>
      </p:sp>
      <p:sp>
        <p:nvSpPr>
          <p:cNvPr id="3" name="Content Placeholder 2">
            <a:extLst>
              <a:ext uri="{FF2B5EF4-FFF2-40B4-BE49-F238E27FC236}">
                <a16:creationId xmlns:a16="http://schemas.microsoft.com/office/drawing/2014/main" id="{00BEBDC0-E94D-BF41-9452-9566C1142156}"/>
              </a:ext>
            </a:extLst>
          </p:cNvPr>
          <p:cNvSpPr>
            <a:spLocks noGrp="1"/>
          </p:cNvSpPr>
          <p:nvPr>
            <p:ph idx="1"/>
          </p:nvPr>
        </p:nvSpPr>
        <p:spPr/>
        <p:txBody>
          <a:bodyPr/>
          <a:lstStyle/>
          <a:p>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6D6B47C0-AB95-3E45-B47F-167BEB4C8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1816246"/>
            <a:ext cx="10041250" cy="4039913"/>
          </a:xfrm>
          <a:prstGeom prst="rect">
            <a:avLst/>
          </a:prstGeom>
        </p:spPr>
      </p:pic>
    </p:spTree>
    <p:extLst>
      <p:ext uri="{BB962C8B-B14F-4D97-AF65-F5344CB8AC3E}">
        <p14:creationId xmlns:p14="http://schemas.microsoft.com/office/powerpoint/2010/main" val="477312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45</TotalTime>
  <Words>361</Words>
  <Application>Microsoft Macintosh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Tw Cen MT</vt:lpstr>
      <vt:lpstr>Circuit</vt:lpstr>
      <vt:lpstr>Fundamentals of cloud computing</vt:lpstr>
      <vt:lpstr>Launching an EC2 instance </vt:lpstr>
      <vt:lpstr>Terminating the Instance</vt:lpstr>
      <vt:lpstr>Challenge Questions</vt:lpstr>
      <vt:lpstr>Launching a VPC with a single subnet </vt:lpstr>
      <vt:lpstr>Adding another subnet</vt:lpstr>
      <vt:lpstr>Question</vt:lpstr>
      <vt:lpstr>Launching an EC2 instance </vt:lpstr>
      <vt:lpstr>Setting up a security group </vt:lpstr>
      <vt:lpstr>Uploading a file </vt:lpstr>
      <vt:lpstr>Changing permissions</vt:lpstr>
      <vt:lpstr>question</vt:lpstr>
      <vt:lpstr>Launching an EC2 instance </vt:lpstr>
      <vt:lpstr>Setting up SNS notification and subscription </vt:lpstr>
      <vt:lpstr>Setting up a CloudWatch alarm </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cloud computing</dc:title>
  <dc:creator>Diallo Williams</dc:creator>
  <cp:lastModifiedBy>Diallo Williams</cp:lastModifiedBy>
  <cp:revision>1</cp:revision>
  <dcterms:created xsi:type="dcterms:W3CDTF">2021-10-21T15:36:48Z</dcterms:created>
  <dcterms:modified xsi:type="dcterms:W3CDTF">2021-10-21T16:22:15Z</dcterms:modified>
</cp:coreProperties>
</file>